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16" r:id="rId3"/>
    <p:sldId id="315" r:id="rId4"/>
    <p:sldId id="314" r:id="rId5"/>
    <p:sldId id="272" r:id="rId6"/>
    <p:sldId id="322" r:id="rId7"/>
    <p:sldId id="323" r:id="rId8"/>
    <p:sldId id="296" r:id="rId9"/>
    <p:sldId id="324" r:id="rId10"/>
    <p:sldId id="302" r:id="rId11"/>
    <p:sldId id="318" r:id="rId12"/>
    <p:sldId id="319" r:id="rId13"/>
    <p:sldId id="320" r:id="rId14"/>
    <p:sldId id="304" r:id="rId15"/>
    <p:sldId id="328" r:id="rId16"/>
    <p:sldId id="260" r:id="rId17"/>
    <p:sldId id="330" r:id="rId18"/>
    <p:sldId id="327" r:id="rId19"/>
    <p:sldId id="308" r:id="rId20"/>
    <p:sldId id="331" r:id="rId21"/>
    <p:sldId id="332" r:id="rId22"/>
    <p:sldId id="264" r:id="rId23"/>
    <p:sldId id="33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24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815" autoAdjust="0"/>
  </p:normalViewPr>
  <p:slideViewPr>
    <p:cSldViewPr snapToGrid="0">
      <p:cViewPr varScale="1">
        <p:scale>
          <a:sx n="71" d="100"/>
          <a:sy n="71" d="100"/>
        </p:scale>
        <p:origin x="113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002174138451957E-3"/>
          <c:y val="2.9462549735451822E-2"/>
          <c:w val="0.9537952168954057"/>
          <c:h val="0.76251630589735853"/>
        </c:manualLayout>
      </c:layout>
      <c:barChart>
        <c:barDir val="col"/>
        <c:grouping val="clustered"/>
        <c:varyColors val="0"/>
        <c:ser>
          <c:idx val="0"/>
          <c:order val="0"/>
          <c:tx>
            <c:strRef>
              <c:f>Sheet1!$B$1</c:f>
              <c:strCache>
                <c:ptCount val="1"/>
                <c:pt idx="0">
                  <c:v>Control</c:v>
                </c:pt>
              </c:strCache>
            </c:strRef>
          </c:tx>
          <c:spPr>
            <a:solidFill>
              <a:schemeClr val="bg2">
                <a:lumMod val="90000"/>
              </a:schemeClr>
            </a:solidFill>
            <a:ln>
              <a:noFill/>
            </a:ln>
            <a:effectLst/>
          </c:spPr>
          <c:invertIfNegative val="0"/>
          <c:cat>
            <c:strRef>
              <c:f>Sheet1!$A$2:$A$3</c:f>
              <c:strCache>
                <c:ptCount val="2"/>
                <c:pt idx="0">
                  <c:v> </c:v>
                </c:pt>
                <c:pt idx="1">
                  <c:v> </c:v>
                </c:pt>
              </c:strCache>
            </c:strRef>
          </c:cat>
          <c:val>
            <c:numRef>
              <c:f>Sheet1!$B$2:$B$3</c:f>
              <c:numCache>
                <c:formatCode>General</c:formatCode>
                <c:ptCount val="2"/>
                <c:pt idx="0">
                  <c:v>3</c:v>
                </c:pt>
                <c:pt idx="1">
                  <c:v>3.5</c:v>
                </c:pt>
              </c:numCache>
            </c:numRef>
          </c:val>
          <c:extLst>
            <c:ext xmlns:c16="http://schemas.microsoft.com/office/drawing/2014/chart" uri="{C3380CC4-5D6E-409C-BE32-E72D297353CC}">
              <c16:uniqueId val="{00000000-40C5-478C-91FF-00A6E0E789B2}"/>
            </c:ext>
          </c:extLst>
        </c:ser>
        <c:ser>
          <c:idx val="1"/>
          <c:order val="1"/>
          <c:tx>
            <c:strRef>
              <c:f>Sheet1!$C$1</c:f>
              <c:strCache>
                <c:ptCount val="1"/>
                <c:pt idx="0">
                  <c:v>Intervention</c:v>
                </c:pt>
              </c:strCache>
            </c:strRef>
          </c:tx>
          <c:spPr>
            <a:solidFill>
              <a:schemeClr val="accent2"/>
            </a:solidFill>
            <a:ln>
              <a:noFill/>
            </a:ln>
            <a:effectLst/>
          </c:spPr>
          <c:invertIfNegative val="0"/>
          <c:cat>
            <c:strRef>
              <c:f>Sheet1!$A$2:$A$3</c:f>
              <c:strCache>
                <c:ptCount val="2"/>
                <c:pt idx="0">
                  <c:v> </c:v>
                </c:pt>
                <c:pt idx="1">
                  <c:v> </c:v>
                </c:pt>
              </c:strCache>
            </c:strRef>
          </c:cat>
          <c:val>
            <c:numRef>
              <c:f>Sheet1!$C$2:$C$3</c:f>
              <c:numCache>
                <c:formatCode>General</c:formatCode>
                <c:ptCount val="2"/>
                <c:pt idx="0">
                  <c:v>3</c:v>
                </c:pt>
                <c:pt idx="1">
                  <c:v>4.5</c:v>
                </c:pt>
              </c:numCache>
            </c:numRef>
          </c:val>
          <c:extLst>
            <c:ext xmlns:c16="http://schemas.microsoft.com/office/drawing/2014/chart" uri="{C3380CC4-5D6E-409C-BE32-E72D297353CC}">
              <c16:uniqueId val="{00000001-40C5-478C-91FF-00A6E0E789B2}"/>
            </c:ext>
          </c:extLst>
        </c:ser>
        <c:dLbls>
          <c:showLegendKey val="0"/>
          <c:showVal val="0"/>
          <c:showCatName val="0"/>
          <c:showSerName val="0"/>
          <c:showPercent val="0"/>
          <c:showBubbleSize val="0"/>
        </c:dLbls>
        <c:gapWidth val="219"/>
        <c:overlap val="-27"/>
        <c:axId val="1660572816"/>
        <c:axId val="1660582416"/>
      </c:barChart>
      <c:catAx>
        <c:axId val="1660572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60582416"/>
        <c:crosses val="autoZero"/>
        <c:auto val="1"/>
        <c:lblAlgn val="ctr"/>
        <c:lblOffset val="100"/>
        <c:noMultiLvlLbl val="0"/>
      </c:catAx>
      <c:valAx>
        <c:axId val="1660582416"/>
        <c:scaling>
          <c:orientation val="minMax"/>
        </c:scaling>
        <c:delete val="1"/>
        <c:axPos val="l"/>
        <c:numFmt formatCode="General" sourceLinked="1"/>
        <c:majorTickMark val="none"/>
        <c:minorTickMark val="none"/>
        <c:tickLblPos val="nextTo"/>
        <c:crossAx val="1660572816"/>
        <c:crosses val="autoZero"/>
        <c:crossBetween val="between"/>
      </c:valAx>
      <c:spPr>
        <a:noFill/>
        <a:ln>
          <a:noFill/>
        </a:ln>
        <a:effectLst/>
      </c:spPr>
    </c:plotArea>
    <c:legend>
      <c:legendPos val="b"/>
      <c:layout>
        <c:manualLayout>
          <c:xMode val="edge"/>
          <c:yMode val="edge"/>
          <c:x val="0.21168025165565763"/>
          <c:y val="0.84566101318228704"/>
          <c:w val="0.67799086256590668"/>
          <c:h val="0.10312495577717684"/>
        </c:manualLayout>
      </c:layout>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24D3D8-F18C-49BA-81B9-527680D1F91A}" type="doc">
      <dgm:prSet loTypeId="urn:microsoft.com/office/officeart/2008/layout/AlternatingHexagons" loCatId="list" qsTypeId="urn:microsoft.com/office/officeart/2005/8/quickstyle/simple1" qsCatId="simple" csTypeId="urn:microsoft.com/office/officeart/2005/8/colors/colorful1" csCatId="colorful" phldr="1"/>
      <dgm:spPr/>
      <dgm:t>
        <a:bodyPr/>
        <a:lstStyle/>
        <a:p>
          <a:endParaRPr lang="en-US"/>
        </a:p>
      </dgm:t>
    </dgm:pt>
    <dgm:pt modelId="{B29F8403-4A4C-48F2-9898-39CE04D6A39E}">
      <dgm:prSet phldrT="[Text]" custT="1"/>
      <dgm:spPr>
        <a:solidFill>
          <a:srgbClr val="C00000"/>
        </a:solidFill>
      </dgm:spPr>
      <dgm:t>
        <a:bodyPr/>
        <a:lstStyle/>
        <a:p>
          <a:r>
            <a:rPr lang="en-US" sz="1600" b="1" i="1" dirty="0">
              <a:solidFill>
                <a:schemeClr val="bg1"/>
              </a:solidFill>
              <a:latin typeface="Candara" panose="020E0502030303020204" pitchFamily="34" charset="0"/>
            </a:rPr>
            <a:t>HEALTH</a:t>
          </a:r>
        </a:p>
      </dgm:t>
    </dgm:pt>
    <dgm:pt modelId="{C9E8868D-D95C-4617-97FB-C236C8D5433A}" type="parTrans" cxnId="{0DE044ED-12F4-4FFB-B377-C467B26E4005}">
      <dgm:prSet/>
      <dgm:spPr/>
      <dgm:t>
        <a:bodyPr/>
        <a:lstStyle/>
        <a:p>
          <a:endParaRPr lang="en-US" sz="4000" i="1">
            <a:latin typeface="Candara" panose="020E0502030303020204" pitchFamily="34" charset="0"/>
          </a:endParaRPr>
        </a:p>
      </dgm:t>
    </dgm:pt>
    <dgm:pt modelId="{968FB12C-1372-4C80-A20C-E5E7FD5117EF}" type="sibTrans" cxnId="{0DE044ED-12F4-4FFB-B377-C467B26E4005}">
      <dgm:prSet custT="1"/>
      <dgm:spPr>
        <a:solidFill>
          <a:schemeClr val="tx2">
            <a:lumMod val="60000"/>
            <a:lumOff val="40000"/>
          </a:schemeClr>
        </a:solidFill>
      </dgm:spPr>
      <dgm:t>
        <a:bodyPr/>
        <a:lstStyle/>
        <a:p>
          <a:r>
            <a:rPr lang="en-US" sz="1400" b="1" i="1" dirty="0">
              <a:solidFill>
                <a:schemeClr val="bg1"/>
              </a:solidFill>
              <a:latin typeface="Candara" panose="020E0502030303020204" pitchFamily="34" charset="0"/>
            </a:rPr>
            <a:t>REGULATIONS</a:t>
          </a:r>
        </a:p>
      </dgm:t>
    </dgm:pt>
    <dgm:pt modelId="{5AEE1CBE-7E49-463A-81F4-F2100A8F968A}">
      <dgm:prSet phldrT="[Text]" custT="1"/>
      <dgm:spPr>
        <a:solidFill>
          <a:schemeClr val="accent6">
            <a:lumMod val="60000"/>
            <a:lumOff val="40000"/>
          </a:schemeClr>
        </a:solidFill>
      </dgm:spPr>
      <dgm:t>
        <a:bodyPr/>
        <a:lstStyle/>
        <a:p>
          <a:r>
            <a:rPr lang="en-US" sz="1450" b="1" i="1" dirty="0">
              <a:solidFill>
                <a:schemeClr val="bg1"/>
              </a:solidFill>
              <a:latin typeface="Candara" panose="020E0502030303020204" pitchFamily="34" charset="0"/>
            </a:rPr>
            <a:t>HOUSING</a:t>
          </a:r>
        </a:p>
      </dgm:t>
    </dgm:pt>
    <dgm:pt modelId="{668CC698-E017-4C55-ACC1-7E707DA5BC8B}" type="parTrans" cxnId="{758B8019-39A4-4586-8D5D-207ACAA972EF}">
      <dgm:prSet/>
      <dgm:spPr/>
      <dgm:t>
        <a:bodyPr/>
        <a:lstStyle/>
        <a:p>
          <a:endParaRPr lang="en-US" sz="4000" i="1">
            <a:latin typeface="Candara" panose="020E0502030303020204" pitchFamily="34" charset="0"/>
          </a:endParaRPr>
        </a:p>
      </dgm:t>
    </dgm:pt>
    <dgm:pt modelId="{FF3E4EBC-D78C-4366-B208-87A6854B8F6D}" type="sibTrans" cxnId="{758B8019-39A4-4586-8D5D-207ACAA972EF}">
      <dgm:prSet custT="1"/>
      <dgm:spPr>
        <a:solidFill>
          <a:schemeClr val="accent2">
            <a:lumMod val="60000"/>
            <a:lumOff val="40000"/>
          </a:schemeClr>
        </a:solidFill>
      </dgm:spPr>
      <dgm:t>
        <a:bodyPr/>
        <a:lstStyle/>
        <a:p>
          <a:r>
            <a:rPr lang="en-US" sz="1600" b="1" i="1" dirty="0">
              <a:solidFill>
                <a:schemeClr val="bg1"/>
              </a:solidFill>
              <a:latin typeface="Candara" panose="020E0502030303020204" pitchFamily="34" charset="0"/>
            </a:rPr>
            <a:t>NETWORK</a:t>
          </a:r>
        </a:p>
      </dgm:t>
    </dgm:pt>
    <dgm:pt modelId="{00248D4E-8C55-4837-BBEF-CED02B34D0F1}">
      <dgm:prSet phldrT="[Text]" custT="1"/>
      <dgm:spPr/>
      <dgm:t>
        <a:bodyPr/>
        <a:lstStyle/>
        <a:p>
          <a:r>
            <a:rPr lang="en-US" sz="1800" i="1" dirty="0">
              <a:latin typeface="Candara" panose="020E0502030303020204" pitchFamily="34" charset="0"/>
            </a:rPr>
            <a:t> </a:t>
          </a:r>
        </a:p>
      </dgm:t>
    </dgm:pt>
    <dgm:pt modelId="{12A0E875-8590-489E-900D-C7733FEEC952}" type="parTrans" cxnId="{FB4B9E9E-3365-4F63-AB49-962968282CF7}">
      <dgm:prSet/>
      <dgm:spPr/>
      <dgm:t>
        <a:bodyPr/>
        <a:lstStyle/>
        <a:p>
          <a:endParaRPr lang="en-US" sz="4000" i="1">
            <a:latin typeface="Candara" panose="020E0502030303020204" pitchFamily="34" charset="0"/>
          </a:endParaRPr>
        </a:p>
      </dgm:t>
    </dgm:pt>
    <dgm:pt modelId="{F80FAF78-66A1-42AC-B8EC-C3B4C939A60C}" type="sibTrans" cxnId="{FB4B9E9E-3365-4F63-AB49-962968282CF7}">
      <dgm:prSet/>
      <dgm:spPr/>
      <dgm:t>
        <a:bodyPr/>
        <a:lstStyle/>
        <a:p>
          <a:endParaRPr lang="en-US" sz="4000" i="1">
            <a:latin typeface="Candara" panose="020E0502030303020204" pitchFamily="34" charset="0"/>
          </a:endParaRPr>
        </a:p>
      </dgm:t>
    </dgm:pt>
    <dgm:pt modelId="{65D352F1-7D8D-4BB9-9CF2-E8C14B776D5B}">
      <dgm:prSet phldrT="[Text]" custT="1"/>
      <dgm:spPr>
        <a:solidFill>
          <a:schemeClr val="accent6">
            <a:lumMod val="75000"/>
          </a:schemeClr>
        </a:solidFill>
        <a:ln w="76200">
          <a:noFill/>
          <a:prstDash val="dash"/>
        </a:ln>
      </dgm:spPr>
      <dgm:t>
        <a:bodyPr/>
        <a:lstStyle/>
        <a:p>
          <a:r>
            <a:rPr lang="en-US" sz="1400" b="1" i="1" dirty="0">
              <a:solidFill>
                <a:schemeClr val="bg1"/>
              </a:solidFill>
              <a:latin typeface="Candara" panose="020E0502030303020204" pitchFamily="34" charset="0"/>
            </a:rPr>
            <a:t>EDUCATION</a:t>
          </a:r>
        </a:p>
      </dgm:t>
    </dgm:pt>
    <dgm:pt modelId="{2EAA0172-8044-4D31-80C2-67DFBC07292D}" type="parTrans" cxnId="{24563079-8848-4F3E-97FA-10CD13812420}">
      <dgm:prSet/>
      <dgm:spPr/>
      <dgm:t>
        <a:bodyPr/>
        <a:lstStyle/>
        <a:p>
          <a:endParaRPr lang="en-US" sz="4000" i="1">
            <a:latin typeface="Candara" panose="020E0502030303020204" pitchFamily="34" charset="0"/>
          </a:endParaRPr>
        </a:p>
      </dgm:t>
    </dgm:pt>
    <dgm:pt modelId="{EB56CF6D-B14E-483B-9AA6-7793F5A7084E}" type="sibTrans" cxnId="{24563079-8848-4F3E-97FA-10CD13812420}">
      <dgm:prSet custT="1"/>
      <dgm:spPr>
        <a:solidFill>
          <a:schemeClr val="bg2">
            <a:lumMod val="50000"/>
          </a:schemeClr>
        </a:solidFill>
        <a:ln>
          <a:solidFill>
            <a:schemeClr val="bg1"/>
          </a:solidFill>
        </a:ln>
      </dgm:spPr>
      <dgm:t>
        <a:bodyPr/>
        <a:lstStyle/>
        <a:p>
          <a:r>
            <a:rPr lang="en-US" sz="1100" b="1" i="1" dirty="0">
              <a:solidFill>
                <a:schemeClr val="bg1"/>
              </a:solidFill>
              <a:latin typeface="Candara" panose="020E0502030303020204" pitchFamily="34" charset="0"/>
            </a:rPr>
            <a:t>DISCRIMINATION</a:t>
          </a:r>
        </a:p>
      </dgm:t>
    </dgm:pt>
    <dgm:pt modelId="{662C2F63-9140-48F3-8BBA-2FE724D10B3A}" type="pres">
      <dgm:prSet presAssocID="{2324D3D8-F18C-49BA-81B9-527680D1F91A}" presName="Name0" presStyleCnt="0">
        <dgm:presLayoutVars>
          <dgm:chMax/>
          <dgm:chPref/>
          <dgm:dir/>
          <dgm:animLvl val="lvl"/>
        </dgm:presLayoutVars>
      </dgm:prSet>
      <dgm:spPr/>
    </dgm:pt>
    <dgm:pt modelId="{EB9717BC-1F2D-4C8E-B152-E170692E5688}" type="pres">
      <dgm:prSet presAssocID="{B29F8403-4A4C-48F2-9898-39CE04D6A39E}" presName="composite" presStyleCnt="0"/>
      <dgm:spPr/>
    </dgm:pt>
    <dgm:pt modelId="{E269E2A9-B921-4D1D-BF05-AB16BB182EF3}" type="pres">
      <dgm:prSet presAssocID="{B29F8403-4A4C-48F2-9898-39CE04D6A39E}" presName="Parent1" presStyleLbl="node1" presStyleIdx="0" presStyleCnt="6">
        <dgm:presLayoutVars>
          <dgm:chMax val="1"/>
          <dgm:chPref val="1"/>
          <dgm:bulletEnabled val="1"/>
        </dgm:presLayoutVars>
      </dgm:prSet>
      <dgm:spPr/>
    </dgm:pt>
    <dgm:pt modelId="{8AA86DEE-D358-499C-A6F5-9EECA2DA98BD}" type="pres">
      <dgm:prSet presAssocID="{B29F8403-4A4C-48F2-9898-39CE04D6A39E}" presName="Childtext1" presStyleLbl="revTx" presStyleIdx="0" presStyleCnt="3">
        <dgm:presLayoutVars>
          <dgm:chMax val="0"/>
          <dgm:chPref val="0"/>
          <dgm:bulletEnabled val="1"/>
        </dgm:presLayoutVars>
      </dgm:prSet>
      <dgm:spPr/>
    </dgm:pt>
    <dgm:pt modelId="{B5F54821-0EFE-4246-93D3-40C33EF3D774}" type="pres">
      <dgm:prSet presAssocID="{B29F8403-4A4C-48F2-9898-39CE04D6A39E}" presName="BalanceSpacing" presStyleCnt="0"/>
      <dgm:spPr/>
    </dgm:pt>
    <dgm:pt modelId="{9A78EE4F-03C8-4D82-AC5E-5A9DF8165F72}" type="pres">
      <dgm:prSet presAssocID="{B29F8403-4A4C-48F2-9898-39CE04D6A39E}" presName="BalanceSpacing1" presStyleCnt="0"/>
      <dgm:spPr/>
    </dgm:pt>
    <dgm:pt modelId="{D2CB923E-6272-4F3A-A7C4-84D5E20E60BE}" type="pres">
      <dgm:prSet presAssocID="{968FB12C-1372-4C80-A20C-E5E7FD5117EF}" presName="Accent1Text" presStyleLbl="node1" presStyleIdx="1" presStyleCnt="6" custScaleX="112916"/>
      <dgm:spPr/>
    </dgm:pt>
    <dgm:pt modelId="{8C99E28F-4F1F-4427-8776-A47AC84E6092}" type="pres">
      <dgm:prSet presAssocID="{968FB12C-1372-4C80-A20C-E5E7FD5117EF}" presName="spaceBetweenRectangles" presStyleCnt="0"/>
      <dgm:spPr/>
    </dgm:pt>
    <dgm:pt modelId="{C368A7B2-E080-40DB-95B7-814264775075}" type="pres">
      <dgm:prSet presAssocID="{5AEE1CBE-7E49-463A-81F4-F2100A8F968A}" presName="composite" presStyleCnt="0"/>
      <dgm:spPr/>
    </dgm:pt>
    <dgm:pt modelId="{04C2AAE8-EB79-4312-8D83-C0D4808FC9AD}" type="pres">
      <dgm:prSet presAssocID="{5AEE1CBE-7E49-463A-81F4-F2100A8F968A}" presName="Parent1" presStyleLbl="node1" presStyleIdx="2" presStyleCnt="6" custLinFactX="-3324" custLinFactNeighborX="-100000" custLinFactNeighborY="934">
        <dgm:presLayoutVars>
          <dgm:chMax val="1"/>
          <dgm:chPref val="1"/>
          <dgm:bulletEnabled val="1"/>
        </dgm:presLayoutVars>
      </dgm:prSet>
      <dgm:spPr/>
    </dgm:pt>
    <dgm:pt modelId="{01C295C9-872C-4F17-86F8-914853DBDDC9}" type="pres">
      <dgm:prSet presAssocID="{5AEE1CBE-7E49-463A-81F4-F2100A8F968A}" presName="Childtext1" presStyleLbl="revTx" presStyleIdx="1" presStyleCnt="3">
        <dgm:presLayoutVars>
          <dgm:chMax val="0"/>
          <dgm:chPref val="0"/>
          <dgm:bulletEnabled val="1"/>
        </dgm:presLayoutVars>
      </dgm:prSet>
      <dgm:spPr/>
    </dgm:pt>
    <dgm:pt modelId="{8C2FA605-1A9B-4776-83D2-DB488A1A8FB7}" type="pres">
      <dgm:prSet presAssocID="{5AEE1CBE-7E49-463A-81F4-F2100A8F968A}" presName="BalanceSpacing" presStyleCnt="0"/>
      <dgm:spPr/>
    </dgm:pt>
    <dgm:pt modelId="{37AB850C-822D-4743-929A-D02699616535}" type="pres">
      <dgm:prSet presAssocID="{5AEE1CBE-7E49-463A-81F4-F2100A8F968A}" presName="BalanceSpacing1" presStyleCnt="0"/>
      <dgm:spPr/>
    </dgm:pt>
    <dgm:pt modelId="{D98BAE15-0B7B-4576-95C5-478D4AC314F8}" type="pres">
      <dgm:prSet presAssocID="{FF3E4EBC-D78C-4366-B208-87A6854B8F6D}" presName="Accent1Text" presStyleLbl="node1" presStyleIdx="3" presStyleCnt="6"/>
      <dgm:spPr/>
    </dgm:pt>
    <dgm:pt modelId="{57B88FCD-A5D8-44D1-B013-7C138771AEE5}" type="pres">
      <dgm:prSet presAssocID="{FF3E4EBC-D78C-4366-B208-87A6854B8F6D}" presName="spaceBetweenRectangles" presStyleCnt="0"/>
      <dgm:spPr/>
    </dgm:pt>
    <dgm:pt modelId="{E52FD1BA-5D00-4C00-9BFA-E3F481FAC743}" type="pres">
      <dgm:prSet presAssocID="{65D352F1-7D8D-4BB9-9CF2-E8C14B776D5B}" presName="composite" presStyleCnt="0"/>
      <dgm:spPr/>
    </dgm:pt>
    <dgm:pt modelId="{C7EE870E-7BF9-44C1-96C9-883D8EBF0A16}" type="pres">
      <dgm:prSet presAssocID="{65D352F1-7D8D-4BB9-9CF2-E8C14B776D5B}" presName="Parent1" presStyleLbl="node1" presStyleIdx="4" presStyleCnt="6">
        <dgm:presLayoutVars>
          <dgm:chMax val="1"/>
          <dgm:chPref val="1"/>
          <dgm:bulletEnabled val="1"/>
        </dgm:presLayoutVars>
      </dgm:prSet>
      <dgm:spPr/>
    </dgm:pt>
    <dgm:pt modelId="{DC222E5B-B632-4AC6-B4E5-884C34C39F10}" type="pres">
      <dgm:prSet presAssocID="{65D352F1-7D8D-4BB9-9CF2-E8C14B776D5B}" presName="Childtext1" presStyleLbl="revTx" presStyleIdx="2" presStyleCnt="3">
        <dgm:presLayoutVars>
          <dgm:chMax val="0"/>
          <dgm:chPref val="0"/>
          <dgm:bulletEnabled val="1"/>
        </dgm:presLayoutVars>
      </dgm:prSet>
      <dgm:spPr/>
    </dgm:pt>
    <dgm:pt modelId="{A90633C9-DEE7-455C-BA79-FEC1A11E69A7}" type="pres">
      <dgm:prSet presAssocID="{65D352F1-7D8D-4BB9-9CF2-E8C14B776D5B}" presName="BalanceSpacing" presStyleCnt="0"/>
      <dgm:spPr/>
    </dgm:pt>
    <dgm:pt modelId="{5E786C81-5941-4735-BFA2-70BE4769CB7B}" type="pres">
      <dgm:prSet presAssocID="{65D352F1-7D8D-4BB9-9CF2-E8C14B776D5B}" presName="BalanceSpacing1" presStyleCnt="0"/>
      <dgm:spPr/>
    </dgm:pt>
    <dgm:pt modelId="{0C8AA9A1-3879-472F-B1E9-A10408853DBB}" type="pres">
      <dgm:prSet presAssocID="{EB56CF6D-B14E-483B-9AA6-7793F5A7084E}" presName="Accent1Text" presStyleLbl="node1" presStyleIdx="5" presStyleCnt="6" custScaleX="104815"/>
      <dgm:spPr/>
    </dgm:pt>
  </dgm:ptLst>
  <dgm:cxnLst>
    <dgm:cxn modelId="{587A3F12-56E0-4A21-993C-7C3040CBE231}" type="presOf" srcId="{EB56CF6D-B14E-483B-9AA6-7793F5A7084E}" destId="{0C8AA9A1-3879-472F-B1E9-A10408853DBB}" srcOrd="0" destOrd="0" presId="urn:microsoft.com/office/officeart/2008/layout/AlternatingHexagons"/>
    <dgm:cxn modelId="{758B8019-39A4-4586-8D5D-207ACAA972EF}" srcId="{2324D3D8-F18C-49BA-81B9-527680D1F91A}" destId="{5AEE1CBE-7E49-463A-81F4-F2100A8F968A}" srcOrd="1" destOrd="0" parTransId="{668CC698-E017-4C55-ACC1-7E707DA5BC8B}" sibTransId="{FF3E4EBC-D78C-4366-B208-87A6854B8F6D}"/>
    <dgm:cxn modelId="{1D83A619-C442-4598-BCEC-D803616AD29E}" type="presOf" srcId="{00248D4E-8C55-4837-BBEF-CED02B34D0F1}" destId="{01C295C9-872C-4F17-86F8-914853DBDDC9}" srcOrd="0" destOrd="0" presId="urn:microsoft.com/office/officeart/2008/layout/AlternatingHexagons"/>
    <dgm:cxn modelId="{67224366-2A8F-4AA0-B9A5-F85F526833E4}" type="presOf" srcId="{FF3E4EBC-D78C-4366-B208-87A6854B8F6D}" destId="{D98BAE15-0B7B-4576-95C5-478D4AC314F8}" srcOrd="0" destOrd="0" presId="urn:microsoft.com/office/officeart/2008/layout/AlternatingHexagons"/>
    <dgm:cxn modelId="{24563079-8848-4F3E-97FA-10CD13812420}" srcId="{2324D3D8-F18C-49BA-81B9-527680D1F91A}" destId="{65D352F1-7D8D-4BB9-9CF2-E8C14B776D5B}" srcOrd="2" destOrd="0" parTransId="{2EAA0172-8044-4D31-80C2-67DFBC07292D}" sibTransId="{EB56CF6D-B14E-483B-9AA6-7793F5A7084E}"/>
    <dgm:cxn modelId="{EB72E485-E4F5-43BA-82AE-1AB718E0334E}" type="presOf" srcId="{968FB12C-1372-4C80-A20C-E5E7FD5117EF}" destId="{D2CB923E-6272-4F3A-A7C4-84D5E20E60BE}" srcOrd="0" destOrd="0" presId="urn:microsoft.com/office/officeart/2008/layout/AlternatingHexagons"/>
    <dgm:cxn modelId="{D8B6C489-8549-4DD3-A186-D955A31C43C4}" type="presOf" srcId="{2324D3D8-F18C-49BA-81B9-527680D1F91A}" destId="{662C2F63-9140-48F3-8BBA-2FE724D10B3A}" srcOrd="0" destOrd="0" presId="urn:microsoft.com/office/officeart/2008/layout/AlternatingHexagons"/>
    <dgm:cxn modelId="{FB4B9E9E-3365-4F63-AB49-962968282CF7}" srcId="{5AEE1CBE-7E49-463A-81F4-F2100A8F968A}" destId="{00248D4E-8C55-4837-BBEF-CED02B34D0F1}" srcOrd="0" destOrd="0" parTransId="{12A0E875-8590-489E-900D-C7733FEEC952}" sibTransId="{F80FAF78-66A1-42AC-B8EC-C3B4C939A60C}"/>
    <dgm:cxn modelId="{8F8C01A0-C157-472C-9FBB-53F412ED5ABF}" type="presOf" srcId="{65D352F1-7D8D-4BB9-9CF2-E8C14B776D5B}" destId="{C7EE870E-7BF9-44C1-96C9-883D8EBF0A16}" srcOrd="0" destOrd="0" presId="urn:microsoft.com/office/officeart/2008/layout/AlternatingHexagons"/>
    <dgm:cxn modelId="{0E11ABAF-FAE9-48C3-872F-5A6F0493501A}" type="presOf" srcId="{5AEE1CBE-7E49-463A-81F4-F2100A8F968A}" destId="{04C2AAE8-EB79-4312-8D83-C0D4808FC9AD}" srcOrd="0" destOrd="0" presId="urn:microsoft.com/office/officeart/2008/layout/AlternatingHexagons"/>
    <dgm:cxn modelId="{CB5811BA-8E06-4E31-A641-E54E91813F19}" type="presOf" srcId="{B29F8403-4A4C-48F2-9898-39CE04D6A39E}" destId="{E269E2A9-B921-4D1D-BF05-AB16BB182EF3}" srcOrd="0" destOrd="0" presId="urn:microsoft.com/office/officeart/2008/layout/AlternatingHexagons"/>
    <dgm:cxn modelId="{0DE044ED-12F4-4FFB-B377-C467B26E4005}" srcId="{2324D3D8-F18C-49BA-81B9-527680D1F91A}" destId="{B29F8403-4A4C-48F2-9898-39CE04D6A39E}" srcOrd="0" destOrd="0" parTransId="{C9E8868D-D95C-4617-97FB-C236C8D5433A}" sibTransId="{968FB12C-1372-4C80-A20C-E5E7FD5117EF}"/>
    <dgm:cxn modelId="{D1869CA4-DE9A-4091-B3BF-0879C868F32F}" type="presParOf" srcId="{662C2F63-9140-48F3-8BBA-2FE724D10B3A}" destId="{EB9717BC-1F2D-4C8E-B152-E170692E5688}" srcOrd="0" destOrd="0" presId="urn:microsoft.com/office/officeart/2008/layout/AlternatingHexagons"/>
    <dgm:cxn modelId="{CA852E53-DC2A-402C-8558-12EFF8B9013E}" type="presParOf" srcId="{EB9717BC-1F2D-4C8E-B152-E170692E5688}" destId="{E269E2A9-B921-4D1D-BF05-AB16BB182EF3}" srcOrd="0" destOrd="0" presId="urn:microsoft.com/office/officeart/2008/layout/AlternatingHexagons"/>
    <dgm:cxn modelId="{4E4739EF-8DE6-4FC8-971E-D7829D8A602F}" type="presParOf" srcId="{EB9717BC-1F2D-4C8E-B152-E170692E5688}" destId="{8AA86DEE-D358-499C-A6F5-9EECA2DA98BD}" srcOrd="1" destOrd="0" presId="urn:microsoft.com/office/officeart/2008/layout/AlternatingHexagons"/>
    <dgm:cxn modelId="{BD19F082-99EE-45EA-87A3-91A1A87F0F4E}" type="presParOf" srcId="{EB9717BC-1F2D-4C8E-B152-E170692E5688}" destId="{B5F54821-0EFE-4246-93D3-40C33EF3D774}" srcOrd="2" destOrd="0" presId="urn:microsoft.com/office/officeart/2008/layout/AlternatingHexagons"/>
    <dgm:cxn modelId="{396C9FA2-3A1A-47A0-953C-2B864B97D99C}" type="presParOf" srcId="{EB9717BC-1F2D-4C8E-B152-E170692E5688}" destId="{9A78EE4F-03C8-4D82-AC5E-5A9DF8165F72}" srcOrd="3" destOrd="0" presId="urn:microsoft.com/office/officeart/2008/layout/AlternatingHexagons"/>
    <dgm:cxn modelId="{0D4973D2-5B06-4F1E-97CB-38849FDD4D77}" type="presParOf" srcId="{EB9717BC-1F2D-4C8E-B152-E170692E5688}" destId="{D2CB923E-6272-4F3A-A7C4-84D5E20E60BE}" srcOrd="4" destOrd="0" presId="urn:microsoft.com/office/officeart/2008/layout/AlternatingHexagons"/>
    <dgm:cxn modelId="{38C9DA53-1E42-471F-A585-E98112053128}" type="presParOf" srcId="{662C2F63-9140-48F3-8BBA-2FE724D10B3A}" destId="{8C99E28F-4F1F-4427-8776-A47AC84E6092}" srcOrd="1" destOrd="0" presId="urn:microsoft.com/office/officeart/2008/layout/AlternatingHexagons"/>
    <dgm:cxn modelId="{4B938B82-CB34-40B6-9AA0-B9ACC4C462A8}" type="presParOf" srcId="{662C2F63-9140-48F3-8BBA-2FE724D10B3A}" destId="{C368A7B2-E080-40DB-95B7-814264775075}" srcOrd="2" destOrd="0" presId="urn:microsoft.com/office/officeart/2008/layout/AlternatingHexagons"/>
    <dgm:cxn modelId="{9D8151F0-406E-4B08-85B5-144F2F3C4698}" type="presParOf" srcId="{C368A7B2-E080-40DB-95B7-814264775075}" destId="{04C2AAE8-EB79-4312-8D83-C0D4808FC9AD}" srcOrd="0" destOrd="0" presId="urn:microsoft.com/office/officeart/2008/layout/AlternatingHexagons"/>
    <dgm:cxn modelId="{99E80E1B-DFB1-4D81-A6F8-93C4A0A10D37}" type="presParOf" srcId="{C368A7B2-E080-40DB-95B7-814264775075}" destId="{01C295C9-872C-4F17-86F8-914853DBDDC9}" srcOrd="1" destOrd="0" presId="urn:microsoft.com/office/officeart/2008/layout/AlternatingHexagons"/>
    <dgm:cxn modelId="{4457C58F-EDA0-4C16-95FC-8CD7BC276397}" type="presParOf" srcId="{C368A7B2-E080-40DB-95B7-814264775075}" destId="{8C2FA605-1A9B-4776-83D2-DB488A1A8FB7}" srcOrd="2" destOrd="0" presId="urn:microsoft.com/office/officeart/2008/layout/AlternatingHexagons"/>
    <dgm:cxn modelId="{60B9C208-C3B1-4E8E-8583-B7BA8F3B90BA}" type="presParOf" srcId="{C368A7B2-E080-40DB-95B7-814264775075}" destId="{37AB850C-822D-4743-929A-D02699616535}" srcOrd="3" destOrd="0" presId="urn:microsoft.com/office/officeart/2008/layout/AlternatingHexagons"/>
    <dgm:cxn modelId="{93B538F4-9A90-4FC1-80C3-244D672C2C4D}" type="presParOf" srcId="{C368A7B2-E080-40DB-95B7-814264775075}" destId="{D98BAE15-0B7B-4576-95C5-478D4AC314F8}" srcOrd="4" destOrd="0" presId="urn:microsoft.com/office/officeart/2008/layout/AlternatingHexagons"/>
    <dgm:cxn modelId="{17FCEC43-EE9B-4118-9C78-99C981A0FEBF}" type="presParOf" srcId="{662C2F63-9140-48F3-8BBA-2FE724D10B3A}" destId="{57B88FCD-A5D8-44D1-B013-7C138771AEE5}" srcOrd="3" destOrd="0" presId="urn:microsoft.com/office/officeart/2008/layout/AlternatingHexagons"/>
    <dgm:cxn modelId="{F45F997A-E714-470D-BF3E-7D863BCD9848}" type="presParOf" srcId="{662C2F63-9140-48F3-8BBA-2FE724D10B3A}" destId="{E52FD1BA-5D00-4C00-9BFA-E3F481FAC743}" srcOrd="4" destOrd="0" presId="urn:microsoft.com/office/officeart/2008/layout/AlternatingHexagons"/>
    <dgm:cxn modelId="{F6C11952-3183-4315-94DC-570ADF398AC4}" type="presParOf" srcId="{E52FD1BA-5D00-4C00-9BFA-E3F481FAC743}" destId="{C7EE870E-7BF9-44C1-96C9-883D8EBF0A16}" srcOrd="0" destOrd="0" presId="urn:microsoft.com/office/officeart/2008/layout/AlternatingHexagons"/>
    <dgm:cxn modelId="{ED8FA555-F4AA-4916-B437-4600CC960F2A}" type="presParOf" srcId="{E52FD1BA-5D00-4C00-9BFA-E3F481FAC743}" destId="{DC222E5B-B632-4AC6-B4E5-884C34C39F10}" srcOrd="1" destOrd="0" presId="urn:microsoft.com/office/officeart/2008/layout/AlternatingHexagons"/>
    <dgm:cxn modelId="{79F5D0EA-5B26-47CF-AA9B-9EE40BC054AB}" type="presParOf" srcId="{E52FD1BA-5D00-4C00-9BFA-E3F481FAC743}" destId="{A90633C9-DEE7-455C-BA79-FEC1A11E69A7}" srcOrd="2" destOrd="0" presId="urn:microsoft.com/office/officeart/2008/layout/AlternatingHexagons"/>
    <dgm:cxn modelId="{7E681438-0142-4F08-A521-418281947C67}" type="presParOf" srcId="{E52FD1BA-5D00-4C00-9BFA-E3F481FAC743}" destId="{5E786C81-5941-4735-BFA2-70BE4769CB7B}" srcOrd="3" destOrd="0" presId="urn:microsoft.com/office/officeart/2008/layout/AlternatingHexagons"/>
    <dgm:cxn modelId="{DCA4E0E0-5B02-4E12-827E-6C68BA90BDC9}" type="presParOf" srcId="{E52FD1BA-5D00-4C00-9BFA-E3F481FAC743}" destId="{0C8AA9A1-3879-472F-B1E9-A10408853DBB}" srcOrd="4" destOrd="0" presId="urn:microsoft.com/office/officeart/2008/layout/AlternatingHexagon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24D3D8-F18C-49BA-81B9-527680D1F91A}" type="doc">
      <dgm:prSet loTypeId="urn:microsoft.com/office/officeart/2008/layout/AlternatingHexagons" loCatId="list" qsTypeId="urn:microsoft.com/office/officeart/2005/8/quickstyle/simple1" qsCatId="simple" csTypeId="urn:microsoft.com/office/officeart/2005/8/colors/colorful1" csCatId="colorful" phldr="1"/>
      <dgm:spPr/>
      <dgm:t>
        <a:bodyPr/>
        <a:lstStyle/>
        <a:p>
          <a:endParaRPr lang="en-US"/>
        </a:p>
      </dgm:t>
    </dgm:pt>
    <dgm:pt modelId="{B29F8403-4A4C-48F2-9898-39CE04D6A39E}">
      <dgm:prSet phldrT="[Text]" custT="1"/>
      <dgm:spPr>
        <a:solidFill>
          <a:srgbClr val="C00000"/>
        </a:solidFill>
      </dgm:spPr>
      <dgm:t>
        <a:bodyPr/>
        <a:lstStyle/>
        <a:p>
          <a:r>
            <a:rPr lang="en-US" sz="1600" b="1" i="1" dirty="0">
              <a:solidFill>
                <a:schemeClr val="bg1"/>
              </a:solidFill>
              <a:latin typeface="Candara" panose="020E0502030303020204" pitchFamily="34" charset="0"/>
            </a:rPr>
            <a:t>HEALTH</a:t>
          </a:r>
        </a:p>
      </dgm:t>
    </dgm:pt>
    <dgm:pt modelId="{C9E8868D-D95C-4617-97FB-C236C8D5433A}" type="parTrans" cxnId="{0DE044ED-12F4-4FFB-B377-C467B26E4005}">
      <dgm:prSet/>
      <dgm:spPr/>
      <dgm:t>
        <a:bodyPr/>
        <a:lstStyle/>
        <a:p>
          <a:endParaRPr lang="en-US" sz="4000" i="1">
            <a:latin typeface="Candara" panose="020E0502030303020204" pitchFamily="34" charset="0"/>
          </a:endParaRPr>
        </a:p>
      </dgm:t>
    </dgm:pt>
    <dgm:pt modelId="{968FB12C-1372-4C80-A20C-E5E7FD5117EF}" type="sibTrans" cxnId="{0DE044ED-12F4-4FFB-B377-C467B26E4005}">
      <dgm:prSet custT="1"/>
      <dgm:spPr>
        <a:solidFill>
          <a:schemeClr val="tx2">
            <a:lumMod val="60000"/>
            <a:lumOff val="40000"/>
          </a:schemeClr>
        </a:solidFill>
      </dgm:spPr>
      <dgm:t>
        <a:bodyPr/>
        <a:lstStyle/>
        <a:p>
          <a:r>
            <a:rPr lang="en-US" sz="1400" b="1" i="1" dirty="0">
              <a:solidFill>
                <a:schemeClr val="bg1"/>
              </a:solidFill>
              <a:latin typeface="Candara" panose="020E0502030303020204" pitchFamily="34" charset="0"/>
            </a:rPr>
            <a:t>REGULATIONS</a:t>
          </a:r>
        </a:p>
      </dgm:t>
    </dgm:pt>
    <dgm:pt modelId="{5AEE1CBE-7E49-463A-81F4-F2100A8F968A}">
      <dgm:prSet phldrT="[Text]" custT="1"/>
      <dgm:spPr>
        <a:solidFill>
          <a:schemeClr val="accent6">
            <a:lumMod val="60000"/>
            <a:lumOff val="40000"/>
          </a:schemeClr>
        </a:solidFill>
      </dgm:spPr>
      <dgm:t>
        <a:bodyPr/>
        <a:lstStyle/>
        <a:p>
          <a:r>
            <a:rPr lang="en-US" sz="1450" b="1" i="1" dirty="0">
              <a:solidFill>
                <a:schemeClr val="bg1"/>
              </a:solidFill>
              <a:latin typeface="Candara" panose="020E0502030303020204" pitchFamily="34" charset="0"/>
            </a:rPr>
            <a:t>HOUSING</a:t>
          </a:r>
        </a:p>
      </dgm:t>
    </dgm:pt>
    <dgm:pt modelId="{668CC698-E017-4C55-ACC1-7E707DA5BC8B}" type="parTrans" cxnId="{758B8019-39A4-4586-8D5D-207ACAA972EF}">
      <dgm:prSet/>
      <dgm:spPr/>
      <dgm:t>
        <a:bodyPr/>
        <a:lstStyle/>
        <a:p>
          <a:endParaRPr lang="en-US" sz="4000" i="1">
            <a:latin typeface="Candara" panose="020E0502030303020204" pitchFamily="34" charset="0"/>
          </a:endParaRPr>
        </a:p>
      </dgm:t>
    </dgm:pt>
    <dgm:pt modelId="{FF3E4EBC-D78C-4366-B208-87A6854B8F6D}" type="sibTrans" cxnId="{758B8019-39A4-4586-8D5D-207ACAA972EF}">
      <dgm:prSet custT="1"/>
      <dgm:spPr>
        <a:solidFill>
          <a:schemeClr val="accent2">
            <a:lumMod val="60000"/>
            <a:lumOff val="40000"/>
          </a:schemeClr>
        </a:solidFill>
      </dgm:spPr>
      <dgm:t>
        <a:bodyPr/>
        <a:lstStyle/>
        <a:p>
          <a:r>
            <a:rPr lang="en-US" sz="1600" b="1" i="1" dirty="0">
              <a:solidFill>
                <a:schemeClr val="bg1"/>
              </a:solidFill>
              <a:latin typeface="Candara" panose="020E0502030303020204" pitchFamily="34" charset="0"/>
            </a:rPr>
            <a:t>NETWORK</a:t>
          </a:r>
        </a:p>
      </dgm:t>
    </dgm:pt>
    <dgm:pt modelId="{00248D4E-8C55-4837-BBEF-CED02B34D0F1}">
      <dgm:prSet phldrT="[Text]" custT="1"/>
      <dgm:spPr/>
      <dgm:t>
        <a:bodyPr/>
        <a:lstStyle/>
        <a:p>
          <a:r>
            <a:rPr lang="en-US" sz="1800" i="1" dirty="0">
              <a:latin typeface="Candara" panose="020E0502030303020204" pitchFamily="34" charset="0"/>
            </a:rPr>
            <a:t> </a:t>
          </a:r>
        </a:p>
      </dgm:t>
    </dgm:pt>
    <dgm:pt modelId="{12A0E875-8590-489E-900D-C7733FEEC952}" type="parTrans" cxnId="{FB4B9E9E-3365-4F63-AB49-962968282CF7}">
      <dgm:prSet/>
      <dgm:spPr/>
      <dgm:t>
        <a:bodyPr/>
        <a:lstStyle/>
        <a:p>
          <a:endParaRPr lang="en-US" sz="4000" i="1">
            <a:latin typeface="Candara" panose="020E0502030303020204" pitchFamily="34" charset="0"/>
          </a:endParaRPr>
        </a:p>
      </dgm:t>
    </dgm:pt>
    <dgm:pt modelId="{F80FAF78-66A1-42AC-B8EC-C3B4C939A60C}" type="sibTrans" cxnId="{FB4B9E9E-3365-4F63-AB49-962968282CF7}">
      <dgm:prSet/>
      <dgm:spPr/>
      <dgm:t>
        <a:bodyPr/>
        <a:lstStyle/>
        <a:p>
          <a:endParaRPr lang="en-US" sz="4000" i="1">
            <a:latin typeface="Candara" panose="020E0502030303020204" pitchFamily="34" charset="0"/>
          </a:endParaRPr>
        </a:p>
      </dgm:t>
    </dgm:pt>
    <dgm:pt modelId="{65D352F1-7D8D-4BB9-9CF2-E8C14B776D5B}">
      <dgm:prSet phldrT="[Text]" custT="1"/>
      <dgm:spPr>
        <a:solidFill>
          <a:schemeClr val="accent6">
            <a:lumMod val="75000"/>
          </a:schemeClr>
        </a:solidFill>
        <a:ln w="76200">
          <a:noFill/>
          <a:prstDash val="dash"/>
        </a:ln>
      </dgm:spPr>
      <dgm:t>
        <a:bodyPr/>
        <a:lstStyle/>
        <a:p>
          <a:r>
            <a:rPr lang="en-US" sz="1400" b="1" i="1" dirty="0">
              <a:solidFill>
                <a:schemeClr val="bg1"/>
              </a:solidFill>
              <a:latin typeface="Candara" panose="020E0502030303020204" pitchFamily="34" charset="0"/>
            </a:rPr>
            <a:t>EDUCATION</a:t>
          </a:r>
        </a:p>
      </dgm:t>
    </dgm:pt>
    <dgm:pt modelId="{2EAA0172-8044-4D31-80C2-67DFBC07292D}" type="parTrans" cxnId="{24563079-8848-4F3E-97FA-10CD13812420}">
      <dgm:prSet/>
      <dgm:spPr/>
      <dgm:t>
        <a:bodyPr/>
        <a:lstStyle/>
        <a:p>
          <a:endParaRPr lang="en-US" sz="4000" i="1">
            <a:latin typeface="Candara" panose="020E0502030303020204" pitchFamily="34" charset="0"/>
          </a:endParaRPr>
        </a:p>
      </dgm:t>
    </dgm:pt>
    <dgm:pt modelId="{EB56CF6D-B14E-483B-9AA6-7793F5A7084E}" type="sibTrans" cxnId="{24563079-8848-4F3E-97FA-10CD13812420}">
      <dgm:prSet custT="1"/>
      <dgm:spPr>
        <a:solidFill>
          <a:schemeClr val="bg2">
            <a:lumMod val="50000"/>
          </a:schemeClr>
        </a:solidFill>
        <a:ln>
          <a:solidFill>
            <a:schemeClr val="bg1"/>
          </a:solidFill>
        </a:ln>
      </dgm:spPr>
      <dgm:t>
        <a:bodyPr/>
        <a:lstStyle/>
        <a:p>
          <a:r>
            <a:rPr lang="en-US" sz="1100" b="1" i="1" dirty="0">
              <a:solidFill>
                <a:schemeClr val="bg1"/>
              </a:solidFill>
              <a:latin typeface="Candara" panose="020E0502030303020204" pitchFamily="34" charset="0"/>
            </a:rPr>
            <a:t>DISCRIMINATION</a:t>
          </a:r>
        </a:p>
      </dgm:t>
    </dgm:pt>
    <dgm:pt modelId="{662C2F63-9140-48F3-8BBA-2FE724D10B3A}" type="pres">
      <dgm:prSet presAssocID="{2324D3D8-F18C-49BA-81B9-527680D1F91A}" presName="Name0" presStyleCnt="0">
        <dgm:presLayoutVars>
          <dgm:chMax/>
          <dgm:chPref/>
          <dgm:dir/>
          <dgm:animLvl val="lvl"/>
        </dgm:presLayoutVars>
      </dgm:prSet>
      <dgm:spPr/>
    </dgm:pt>
    <dgm:pt modelId="{EB9717BC-1F2D-4C8E-B152-E170692E5688}" type="pres">
      <dgm:prSet presAssocID="{B29F8403-4A4C-48F2-9898-39CE04D6A39E}" presName="composite" presStyleCnt="0"/>
      <dgm:spPr/>
    </dgm:pt>
    <dgm:pt modelId="{E269E2A9-B921-4D1D-BF05-AB16BB182EF3}" type="pres">
      <dgm:prSet presAssocID="{B29F8403-4A4C-48F2-9898-39CE04D6A39E}" presName="Parent1" presStyleLbl="node1" presStyleIdx="0" presStyleCnt="6">
        <dgm:presLayoutVars>
          <dgm:chMax val="1"/>
          <dgm:chPref val="1"/>
          <dgm:bulletEnabled val="1"/>
        </dgm:presLayoutVars>
      </dgm:prSet>
      <dgm:spPr/>
    </dgm:pt>
    <dgm:pt modelId="{8AA86DEE-D358-499C-A6F5-9EECA2DA98BD}" type="pres">
      <dgm:prSet presAssocID="{B29F8403-4A4C-48F2-9898-39CE04D6A39E}" presName="Childtext1" presStyleLbl="revTx" presStyleIdx="0" presStyleCnt="3">
        <dgm:presLayoutVars>
          <dgm:chMax val="0"/>
          <dgm:chPref val="0"/>
          <dgm:bulletEnabled val="1"/>
        </dgm:presLayoutVars>
      </dgm:prSet>
      <dgm:spPr/>
    </dgm:pt>
    <dgm:pt modelId="{B5F54821-0EFE-4246-93D3-40C33EF3D774}" type="pres">
      <dgm:prSet presAssocID="{B29F8403-4A4C-48F2-9898-39CE04D6A39E}" presName="BalanceSpacing" presStyleCnt="0"/>
      <dgm:spPr/>
    </dgm:pt>
    <dgm:pt modelId="{9A78EE4F-03C8-4D82-AC5E-5A9DF8165F72}" type="pres">
      <dgm:prSet presAssocID="{B29F8403-4A4C-48F2-9898-39CE04D6A39E}" presName="BalanceSpacing1" presStyleCnt="0"/>
      <dgm:spPr/>
    </dgm:pt>
    <dgm:pt modelId="{D2CB923E-6272-4F3A-A7C4-84D5E20E60BE}" type="pres">
      <dgm:prSet presAssocID="{968FB12C-1372-4C80-A20C-E5E7FD5117EF}" presName="Accent1Text" presStyleLbl="node1" presStyleIdx="1" presStyleCnt="6" custScaleX="112916"/>
      <dgm:spPr/>
    </dgm:pt>
    <dgm:pt modelId="{8C99E28F-4F1F-4427-8776-A47AC84E6092}" type="pres">
      <dgm:prSet presAssocID="{968FB12C-1372-4C80-A20C-E5E7FD5117EF}" presName="spaceBetweenRectangles" presStyleCnt="0"/>
      <dgm:spPr/>
    </dgm:pt>
    <dgm:pt modelId="{C368A7B2-E080-40DB-95B7-814264775075}" type="pres">
      <dgm:prSet presAssocID="{5AEE1CBE-7E49-463A-81F4-F2100A8F968A}" presName="composite" presStyleCnt="0"/>
      <dgm:spPr/>
    </dgm:pt>
    <dgm:pt modelId="{04C2AAE8-EB79-4312-8D83-C0D4808FC9AD}" type="pres">
      <dgm:prSet presAssocID="{5AEE1CBE-7E49-463A-81F4-F2100A8F968A}" presName="Parent1" presStyleLbl="node1" presStyleIdx="2" presStyleCnt="6" custLinFactX="-3324" custLinFactNeighborX="-100000" custLinFactNeighborY="934">
        <dgm:presLayoutVars>
          <dgm:chMax val="1"/>
          <dgm:chPref val="1"/>
          <dgm:bulletEnabled val="1"/>
        </dgm:presLayoutVars>
      </dgm:prSet>
      <dgm:spPr/>
    </dgm:pt>
    <dgm:pt modelId="{01C295C9-872C-4F17-86F8-914853DBDDC9}" type="pres">
      <dgm:prSet presAssocID="{5AEE1CBE-7E49-463A-81F4-F2100A8F968A}" presName="Childtext1" presStyleLbl="revTx" presStyleIdx="1" presStyleCnt="3">
        <dgm:presLayoutVars>
          <dgm:chMax val="0"/>
          <dgm:chPref val="0"/>
          <dgm:bulletEnabled val="1"/>
        </dgm:presLayoutVars>
      </dgm:prSet>
      <dgm:spPr/>
    </dgm:pt>
    <dgm:pt modelId="{8C2FA605-1A9B-4776-83D2-DB488A1A8FB7}" type="pres">
      <dgm:prSet presAssocID="{5AEE1CBE-7E49-463A-81F4-F2100A8F968A}" presName="BalanceSpacing" presStyleCnt="0"/>
      <dgm:spPr/>
    </dgm:pt>
    <dgm:pt modelId="{37AB850C-822D-4743-929A-D02699616535}" type="pres">
      <dgm:prSet presAssocID="{5AEE1CBE-7E49-463A-81F4-F2100A8F968A}" presName="BalanceSpacing1" presStyleCnt="0"/>
      <dgm:spPr/>
    </dgm:pt>
    <dgm:pt modelId="{D98BAE15-0B7B-4576-95C5-478D4AC314F8}" type="pres">
      <dgm:prSet presAssocID="{FF3E4EBC-D78C-4366-B208-87A6854B8F6D}" presName="Accent1Text" presStyleLbl="node1" presStyleIdx="3" presStyleCnt="6"/>
      <dgm:spPr/>
    </dgm:pt>
    <dgm:pt modelId="{57B88FCD-A5D8-44D1-B013-7C138771AEE5}" type="pres">
      <dgm:prSet presAssocID="{FF3E4EBC-D78C-4366-B208-87A6854B8F6D}" presName="spaceBetweenRectangles" presStyleCnt="0"/>
      <dgm:spPr/>
    </dgm:pt>
    <dgm:pt modelId="{E52FD1BA-5D00-4C00-9BFA-E3F481FAC743}" type="pres">
      <dgm:prSet presAssocID="{65D352F1-7D8D-4BB9-9CF2-E8C14B776D5B}" presName="composite" presStyleCnt="0"/>
      <dgm:spPr/>
    </dgm:pt>
    <dgm:pt modelId="{C7EE870E-7BF9-44C1-96C9-883D8EBF0A16}" type="pres">
      <dgm:prSet presAssocID="{65D352F1-7D8D-4BB9-9CF2-E8C14B776D5B}" presName="Parent1" presStyleLbl="node1" presStyleIdx="4" presStyleCnt="6">
        <dgm:presLayoutVars>
          <dgm:chMax val="1"/>
          <dgm:chPref val="1"/>
          <dgm:bulletEnabled val="1"/>
        </dgm:presLayoutVars>
      </dgm:prSet>
      <dgm:spPr/>
    </dgm:pt>
    <dgm:pt modelId="{DC222E5B-B632-4AC6-B4E5-884C34C39F10}" type="pres">
      <dgm:prSet presAssocID="{65D352F1-7D8D-4BB9-9CF2-E8C14B776D5B}" presName="Childtext1" presStyleLbl="revTx" presStyleIdx="2" presStyleCnt="3">
        <dgm:presLayoutVars>
          <dgm:chMax val="0"/>
          <dgm:chPref val="0"/>
          <dgm:bulletEnabled val="1"/>
        </dgm:presLayoutVars>
      </dgm:prSet>
      <dgm:spPr/>
    </dgm:pt>
    <dgm:pt modelId="{A90633C9-DEE7-455C-BA79-FEC1A11E69A7}" type="pres">
      <dgm:prSet presAssocID="{65D352F1-7D8D-4BB9-9CF2-E8C14B776D5B}" presName="BalanceSpacing" presStyleCnt="0"/>
      <dgm:spPr/>
    </dgm:pt>
    <dgm:pt modelId="{5E786C81-5941-4735-BFA2-70BE4769CB7B}" type="pres">
      <dgm:prSet presAssocID="{65D352F1-7D8D-4BB9-9CF2-E8C14B776D5B}" presName="BalanceSpacing1" presStyleCnt="0"/>
      <dgm:spPr/>
    </dgm:pt>
    <dgm:pt modelId="{0C8AA9A1-3879-472F-B1E9-A10408853DBB}" type="pres">
      <dgm:prSet presAssocID="{EB56CF6D-B14E-483B-9AA6-7793F5A7084E}" presName="Accent1Text" presStyleLbl="node1" presStyleIdx="5" presStyleCnt="6" custScaleX="104815"/>
      <dgm:spPr/>
    </dgm:pt>
  </dgm:ptLst>
  <dgm:cxnLst>
    <dgm:cxn modelId="{587A3F12-56E0-4A21-993C-7C3040CBE231}" type="presOf" srcId="{EB56CF6D-B14E-483B-9AA6-7793F5A7084E}" destId="{0C8AA9A1-3879-472F-B1E9-A10408853DBB}" srcOrd="0" destOrd="0" presId="urn:microsoft.com/office/officeart/2008/layout/AlternatingHexagons"/>
    <dgm:cxn modelId="{758B8019-39A4-4586-8D5D-207ACAA972EF}" srcId="{2324D3D8-F18C-49BA-81B9-527680D1F91A}" destId="{5AEE1CBE-7E49-463A-81F4-F2100A8F968A}" srcOrd="1" destOrd="0" parTransId="{668CC698-E017-4C55-ACC1-7E707DA5BC8B}" sibTransId="{FF3E4EBC-D78C-4366-B208-87A6854B8F6D}"/>
    <dgm:cxn modelId="{1D83A619-C442-4598-BCEC-D803616AD29E}" type="presOf" srcId="{00248D4E-8C55-4837-BBEF-CED02B34D0F1}" destId="{01C295C9-872C-4F17-86F8-914853DBDDC9}" srcOrd="0" destOrd="0" presId="urn:microsoft.com/office/officeart/2008/layout/AlternatingHexagons"/>
    <dgm:cxn modelId="{67224366-2A8F-4AA0-B9A5-F85F526833E4}" type="presOf" srcId="{FF3E4EBC-D78C-4366-B208-87A6854B8F6D}" destId="{D98BAE15-0B7B-4576-95C5-478D4AC314F8}" srcOrd="0" destOrd="0" presId="urn:microsoft.com/office/officeart/2008/layout/AlternatingHexagons"/>
    <dgm:cxn modelId="{24563079-8848-4F3E-97FA-10CD13812420}" srcId="{2324D3D8-F18C-49BA-81B9-527680D1F91A}" destId="{65D352F1-7D8D-4BB9-9CF2-E8C14B776D5B}" srcOrd="2" destOrd="0" parTransId="{2EAA0172-8044-4D31-80C2-67DFBC07292D}" sibTransId="{EB56CF6D-B14E-483B-9AA6-7793F5A7084E}"/>
    <dgm:cxn modelId="{EB72E485-E4F5-43BA-82AE-1AB718E0334E}" type="presOf" srcId="{968FB12C-1372-4C80-A20C-E5E7FD5117EF}" destId="{D2CB923E-6272-4F3A-A7C4-84D5E20E60BE}" srcOrd="0" destOrd="0" presId="urn:microsoft.com/office/officeart/2008/layout/AlternatingHexagons"/>
    <dgm:cxn modelId="{D8B6C489-8549-4DD3-A186-D955A31C43C4}" type="presOf" srcId="{2324D3D8-F18C-49BA-81B9-527680D1F91A}" destId="{662C2F63-9140-48F3-8BBA-2FE724D10B3A}" srcOrd="0" destOrd="0" presId="urn:microsoft.com/office/officeart/2008/layout/AlternatingHexagons"/>
    <dgm:cxn modelId="{FB4B9E9E-3365-4F63-AB49-962968282CF7}" srcId="{5AEE1CBE-7E49-463A-81F4-F2100A8F968A}" destId="{00248D4E-8C55-4837-BBEF-CED02B34D0F1}" srcOrd="0" destOrd="0" parTransId="{12A0E875-8590-489E-900D-C7733FEEC952}" sibTransId="{F80FAF78-66A1-42AC-B8EC-C3B4C939A60C}"/>
    <dgm:cxn modelId="{8F8C01A0-C157-472C-9FBB-53F412ED5ABF}" type="presOf" srcId="{65D352F1-7D8D-4BB9-9CF2-E8C14B776D5B}" destId="{C7EE870E-7BF9-44C1-96C9-883D8EBF0A16}" srcOrd="0" destOrd="0" presId="urn:microsoft.com/office/officeart/2008/layout/AlternatingHexagons"/>
    <dgm:cxn modelId="{0E11ABAF-FAE9-48C3-872F-5A6F0493501A}" type="presOf" srcId="{5AEE1CBE-7E49-463A-81F4-F2100A8F968A}" destId="{04C2AAE8-EB79-4312-8D83-C0D4808FC9AD}" srcOrd="0" destOrd="0" presId="urn:microsoft.com/office/officeart/2008/layout/AlternatingHexagons"/>
    <dgm:cxn modelId="{CB5811BA-8E06-4E31-A641-E54E91813F19}" type="presOf" srcId="{B29F8403-4A4C-48F2-9898-39CE04D6A39E}" destId="{E269E2A9-B921-4D1D-BF05-AB16BB182EF3}" srcOrd="0" destOrd="0" presId="urn:microsoft.com/office/officeart/2008/layout/AlternatingHexagons"/>
    <dgm:cxn modelId="{0DE044ED-12F4-4FFB-B377-C467B26E4005}" srcId="{2324D3D8-F18C-49BA-81B9-527680D1F91A}" destId="{B29F8403-4A4C-48F2-9898-39CE04D6A39E}" srcOrd="0" destOrd="0" parTransId="{C9E8868D-D95C-4617-97FB-C236C8D5433A}" sibTransId="{968FB12C-1372-4C80-A20C-E5E7FD5117EF}"/>
    <dgm:cxn modelId="{D1869CA4-DE9A-4091-B3BF-0879C868F32F}" type="presParOf" srcId="{662C2F63-9140-48F3-8BBA-2FE724D10B3A}" destId="{EB9717BC-1F2D-4C8E-B152-E170692E5688}" srcOrd="0" destOrd="0" presId="urn:microsoft.com/office/officeart/2008/layout/AlternatingHexagons"/>
    <dgm:cxn modelId="{CA852E53-DC2A-402C-8558-12EFF8B9013E}" type="presParOf" srcId="{EB9717BC-1F2D-4C8E-B152-E170692E5688}" destId="{E269E2A9-B921-4D1D-BF05-AB16BB182EF3}" srcOrd="0" destOrd="0" presId="urn:microsoft.com/office/officeart/2008/layout/AlternatingHexagons"/>
    <dgm:cxn modelId="{4E4739EF-8DE6-4FC8-971E-D7829D8A602F}" type="presParOf" srcId="{EB9717BC-1F2D-4C8E-B152-E170692E5688}" destId="{8AA86DEE-D358-499C-A6F5-9EECA2DA98BD}" srcOrd="1" destOrd="0" presId="urn:microsoft.com/office/officeart/2008/layout/AlternatingHexagons"/>
    <dgm:cxn modelId="{BD19F082-99EE-45EA-87A3-91A1A87F0F4E}" type="presParOf" srcId="{EB9717BC-1F2D-4C8E-B152-E170692E5688}" destId="{B5F54821-0EFE-4246-93D3-40C33EF3D774}" srcOrd="2" destOrd="0" presId="urn:microsoft.com/office/officeart/2008/layout/AlternatingHexagons"/>
    <dgm:cxn modelId="{396C9FA2-3A1A-47A0-953C-2B864B97D99C}" type="presParOf" srcId="{EB9717BC-1F2D-4C8E-B152-E170692E5688}" destId="{9A78EE4F-03C8-4D82-AC5E-5A9DF8165F72}" srcOrd="3" destOrd="0" presId="urn:microsoft.com/office/officeart/2008/layout/AlternatingHexagons"/>
    <dgm:cxn modelId="{0D4973D2-5B06-4F1E-97CB-38849FDD4D77}" type="presParOf" srcId="{EB9717BC-1F2D-4C8E-B152-E170692E5688}" destId="{D2CB923E-6272-4F3A-A7C4-84D5E20E60BE}" srcOrd="4" destOrd="0" presId="urn:microsoft.com/office/officeart/2008/layout/AlternatingHexagons"/>
    <dgm:cxn modelId="{38C9DA53-1E42-471F-A585-E98112053128}" type="presParOf" srcId="{662C2F63-9140-48F3-8BBA-2FE724D10B3A}" destId="{8C99E28F-4F1F-4427-8776-A47AC84E6092}" srcOrd="1" destOrd="0" presId="urn:microsoft.com/office/officeart/2008/layout/AlternatingHexagons"/>
    <dgm:cxn modelId="{4B938B82-CB34-40B6-9AA0-B9ACC4C462A8}" type="presParOf" srcId="{662C2F63-9140-48F3-8BBA-2FE724D10B3A}" destId="{C368A7B2-E080-40DB-95B7-814264775075}" srcOrd="2" destOrd="0" presId="urn:microsoft.com/office/officeart/2008/layout/AlternatingHexagons"/>
    <dgm:cxn modelId="{9D8151F0-406E-4B08-85B5-144F2F3C4698}" type="presParOf" srcId="{C368A7B2-E080-40DB-95B7-814264775075}" destId="{04C2AAE8-EB79-4312-8D83-C0D4808FC9AD}" srcOrd="0" destOrd="0" presId="urn:microsoft.com/office/officeart/2008/layout/AlternatingHexagons"/>
    <dgm:cxn modelId="{99E80E1B-DFB1-4D81-A6F8-93C4A0A10D37}" type="presParOf" srcId="{C368A7B2-E080-40DB-95B7-814264775075}" destId="{01C295C9-872C-4F17-86F8-914853DBDDC9}" srcOrd="1" destOrd="0" presId="urn:microsoft.com/office/officeart/2008/layout/AlternatingHexagons"/>
    <dgm:cxn modelId="{4457C58F-EDA0-4C16-95FC-8CD7BC276397}" type="presParOf" srcId="{C368A7B2-E080-40DB-95B7-814264775075}" destId="{8C2FA605-1A9B-4776-83D2-DB488A1A8FB7}" srcOrd="2" destOrd="0" presId="urn:microsoft.com/office/officeart/2008/layout/AlternatingHexagons"/>
    <dgm:cxn modelId="{60B9C208-C3B1-4E8E-8583-B7BA8F3B90BA}" type="presParOf" srcId="{C368A7B2-E080-40DB-95B7-814264775075}" destId="{37AB850C-822D-4743-929A-D02699616535}" srcOrd="3" destOrd="0" presId="urn:microsoft.com/office/officeart/2008/layout/AlternatingHexagons"/>
    <dgm:cxn modelId="{93B538F4-9A90-4FC1-80C3-244D672C2C4D}" type="presParOf" srcId="{C368A7B2-E080-40DB-95B7-814264775075}" destId="{D98BAE15-0B7B-4576-95C5-478D4AC314F8}" srcOrd="4" destOrd="0" presId="urn:microsoft.com/office/officeart/2008/layout/AlternatingHexagons"/>
    <dgm:cxn modelId="{17FCEC43-EE9B-4118-9C78-99C981A0FEBF}" type="presParOf" srcId="{662C2F63-9140-48F3-8BBA-2FE724D10B3A}" destId="{57B88FCD-A5D8-44D1-B013-7C138771AEE5}" srcOrd="3" destOrd="0" presId="urn:microsoft.com/office/officeart/2008/layout/AlternatingHexagons"/>
    <dgm:cxn modelId="{F45F997A-E714-470D-BF3E-7D863BCD9848}" type="presParOf" srcId="{662C2F63-9140-48F3-8BBA-2FE724D10B3A}" destId="{E52FD1BA-5D00-4C00-9BFA-E3F481FAC743}" srcOrd="4" destOrd="0" presId="urn:microsoft.com/office/officeart/2008/layout/AlternatingHexagons"/>
    <dgm:cxn modelId="{F6C11952-3183-4315-94DC-570ADF398AC4}" type="presParOf" srcId="{E52FD1BA-5D00-4C00-9BFA-E3F481FAC743}" destId="{C7EE870E-7BF9-44C1-96C9-883D8EBF0A16}" srcOrd="0" destOrd="0" presId="urn:microsoft.com/office/officeart/2008/layout/AlternatingHexagons"/>
    <dgm:cxn modelId="{ED8FA555-F4AA-4916-B437-4600CC960F2A}" type="presParOf" srcId="{E52FD1BA-5D00-4C00-9BFA-E3F481FAC743}" destId="{DC222E5B-B632-4AC6-B4E5-884C34C39F10}" srcOrd="1" destOrd="0" presId="urn:microsoft.com/office/officeart/2008/layout/AlternatingHexagons"/>
    <dgm:cxn modelId="{79F5D0EA-5B26-47CF-AA9B-9EE40BC054AB}" type="presParOf" srcId="{E52FD1BA-5D00-4C00-9BFA-E3F481FAC743}" destId="{A90633C9-DEE7-455C-BA79-FEC1A11E69A7}" srcOrd="2" destOrd="0" presId="urn:microsoft.com/office/officeart/2008/layout/AlternatingHexagons"/>
    <dgm:cxn modelId="{7E681438-0142-4F08-A521-418281947C67}" type="presParOf" srcId="{E52FD1BA-5D00-4C00-9BFA-E3F481FAC743}" destId="{5E786C81-5941-4735-BFA2-70BE4769CB7B}" srcOrd="3" destOrd="0" presId="urn:microsoft.com/office/officeart/2008/layout/AlternatingHexagons"/>
    <dgm:cxn modelId="{DCA4E0E0-5B02-4E12-827E-6C68BA90BDC9}" type="presParOf" srcId="{E52FD1BA-5D00-4C00-9BFA-E3F481FAC743}" destId="{0C8AA9A1-3879-472F-B1E9-A10408853DBB}" srcOrd="4" destOrd="0" presId="urn:microsoft.com/office/officeart/2008/layout/AlternatingHexagon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69E2A9-B921-4D1D-BF05-AB16BB182EF3}">
      <dsp:nvSpPr>
        <dsp:cNvPr id="0" name=""/>
        <dsp:cNvSpPr/>
      </dsp:nvSpPr>
      <dsp:spPr>
        <a:xfrm rot="5400000">
          <a:off x="3250670" y="110582"/>
          <a:ext cx="1684263" cy="1465309"/>
        </a:xfrm>
        <a:prstGeom prst="hexagon">
          <a:avLst>
            <a:gd name="adj" fmla="val 25000"/>
            <a:gd name="vf" fmla="val 115470"/>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1" kern="1200" dirty="0">
              <a:solidFill>
                <a:schemeClr val="bg1"/>
              </a:solidFill>
              <a:latin typeface="Candara" panose="020E0502030303020204" pitchFamily="34" charset="0"/>
            </a:rPr>
            <a:t>HEALTH</a:t>
          </a:r>
        </a:p>
      </dsp:txBody>
      <dsp:txXfrm rot="-5400000">
        <a:off x="3588491" y="263569"/>
        <a:ext cx="1008621" cy="1159335"/>
      </dsp:txXfrm>
    </dsp:sp>
    <dsp:sp modelId="{8AA86DEE-D358-499C-A6F5-9EECA2DA98BD}">
      <dsp:nvSpPr>
        <dsp:cNvPr id="0" name=""/>
        <dsp:cNvSpPr/>
      </dsp:nvSpPr>
      <dsp:spPr>
        <a:xfrm>
          <a:off x="4869921" y="337957"/>
          <a:ext cx="1879638" cy="1010558"/>
        </a:xfrm>
        <a:prstGeom prst="rect">
          <a:avLst/>
        </a:prstGeom>
        <a:noFill/>
        <a:ln>
          <a:noFill/>
        </a:ln>
        <a:effectLst/>
      </dsp:spPr>
      <dsp:style>
        <a:lnRef idx="0">
          <a:scrgbClr r="0" g="0" b="0"/>
        </a:lnRef>
        <a:fillRef idx="0">
          <a:scrgbClr r="0" g="0" b="0"/>
        </a:fillRef>
        <a:effectRef idx="0">
          <a:scrgbClr r="0" g="0" b="0"/>
        </a:effectRef>
        <a:fontRef idx="minor"/>
      </dsp:style>
    </dsp:sp>
    <dsp:sp modelId="{D2CB923E-6272-4F3A-A7C4-84D5E20E60BE}">
      <dsp:nvSpPr>
        <dsp:cNvPr id="0" name=""/>
        <dsp:cNvSpPr/>
      </dsp:nvSpPr>
      <dsp:spPr>
        <a:xfrm rot="5400000">
          <a:off x="1668136" y="15952"/>
          <a:ext cx="1684263" cy="1654568"/>
        </a:xfrm>
        <a:prstGeom prst="hexagon">
          <a:avLst>
            <a:gd name="adj" fmla="val 25000"/>
            <a:gd name="vf" fmla="val 115470"/>
          </a:avLst>
        </a:prstGeom>
        <a:solidFill>
          <a:schemeClr val="tx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b="1" i="1" kern="1200" dirty="0">
              <a:solidFill>
                <a:schemeClr val="bg1"/>
              </a:solidFill>
              <a:latin typeface="Candara" panose="020E0502030303020204" pitchFamily="34" charset="0"/>
            </a:rPr>
            <a:t>REGULATIONS</a:t>
          </a:r>
        </a:p>
      </dsp:txBody>
      <dsp:txXfrm rot="-5400000">
        <a:off x="1956313" y="279341"/>
        <a:ext cx="1107908" cy="1127791"/>
      </dsp:txXfrm>
    </dsp:sp>
    <dsp:sp modelId="{04C2AAE8-EB79-4312-8D83-C0D4808FC9AD}">
      <dsp:nvSpPr>
        <dsp:cNvPr id="0" name=""/>
        <dsp:cNvSpPr/>
      </dsp:nvSpPr>
      <dsp:spPr>
        <a:xfrm rot="5400000">
          <a:off x="942356" y="1555915"/>
          <a:ext cx="1684263" cy="1465309"/>
        </a:xfrm>
        <a:prstGeom prst="hexagon">
          <a:avLst>
            <a:gd name="adj" fmla="val 25000"/>
            <a:gd name="vf" fmla="val 115470"/>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44525">
            <a:lnSpc>
              <a:spcPct val="90000"/>
            </a:lnSpc>
            <a:spcBef>
              <a:spcPct val="0"/>
            </a:spcBef>
            <a:spcAft>
              <a:spcPct val="35000"/>
            </a:spcAft>
            <a:buNone/>
          </a:pPr>
          <a:r>
            <a:rPr lang="en-US" sz="1450" b="1" i="1" kern="1200" dirty="0">
              <a:solidFill>
                <a:schemeClr val="bg1"/>
              </a:solidFill>
              <a:latin typeface="Candara" panose="020E0502030303020204" pitchFamily="34" charset="0"/>
            </a:rPr>
            <a:t>HOUSING</a:t>
          </a:r>
        </a:p>
      </dsp:txBody>
      <dsp:txXfrm rot="-5400000">
        <a:off x="1280177" y="1708902"/>
        <a:ext cx="1008621" cy="1159335"/>
      </dsp:txXfrm>
    </dsp:sp>
    <dsp:sp modelId="{01C295C9-872C-4F17-86F8-914853DBDDC9}">
      <dsp:nvSpPr>
        <dsp:cNvPr id="0" name=""/>
        <dsp:cNvSpPr/>
      </dsp:nvSpPr>
      <dsp:spPr>
        <a:xfrm>
          <a:off x="686211" y="1767560"/>
          <a:ext cx="1819004" cy="1010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r" defTabSz="800100">
            <a:lnSpc>
              <a:spcPct val="90000"/>
            </a:lnSpc>
            <a:spcBef>
              <a:spcPct val="0"/>
            </a:spcBef>
            <a:spcAft>
              <a:spcPct val="35000"/>
            </a:spcAft>
            <a:buNone/>
          </a:pPr>
          <a:r>
            <a:rPr lang="en-US" sz="1800" i="1" kern="1200" dirty="0">
              <a:latin typeface="Candara" panose="020E0502030303020204" pitchFamily="34" charset="0"/>
            </a:rPr>
            <a:t> </a:t>
          </a:r>
        </a:p>
      </dsp:txBody>
      <dsp:txXfrm>
        <a:off x="686211" y="1767560"/>
        <a:ext cx="1819004" cy="1010558"/>
      </dsp:txXfrm>
    </dsp:sp>
    <dsp:sp modelId="{D98BAE15-0B7B-4576-95C5-478D4AC314F8}">
      <dsp:nvSpPr>
        <dsp:cNvPr id="0" name=""/>
        <dsp:cNvSpPr/>
      </dsp:nvSpPr>
      <dsp:spPr>
        <a:xfrm rot="5400000">
          <a:off x="4038906" y="1540184"/>
          <a:ext cx="1684263" cy="1465309"/>
        </a:xfrm>
        <a:prstGeom prst="hexagon">
          <a:avLst>
            <a:gd name="adj" fmla="val 25000"/>
            <a:gd name="vf" fmla="val 115470"/>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b="1" i="1" kern="1200" dirty="0">
              <a:solidFill>
                <a:schemeClr val="bg1"/>
              </a:solidFill>
              <a:latin typeface="Candara" panose="020E0502030303020204" pitchFamily="34" charset="0"/>
            </a:rPr>
            <a:t>NETWORK</a:t>
          </a:r>
        </a:p>
      </dsp:txBody>
      <dsp:txXfrm rot="-5400000">
        <a:off x="4376727" y="1693171"/>
        <a:ext cx="1008621" cy="1159335"/>
      </dsp:txXfrm>
    </dsp:sp>
    <dsp:sp modelId="{C7EE870E-7BF9-44C1-96C9-883D8EBF0A16}">
      <dsp:nvSpPr>
        <dsp:cNvPr id="0" name=""/>
        <dsp:cNvSpPr/>
      </dsp:nvSpPr>
      <dsp:spPr>
        <a:xfrm rot="5400000">
          <a:off x="3250670" y="2969787"/>
          <a:ext cx="1684263" cy="1465309"/>
        </a:xfrm>
        <a:prstGeom prst="hexagon">
          <a:avLst>
            <a:gd name="adj" fmla="val 25000"/>
            <a:gd name="vf" fmla="val 115470"/>
          </a:avLst>
        </a:prstGeom>
        <a:solidFill>
          <a:schemeClr val="accent6">
            <a:lumMod val="75000"/>
          </a:schemeClr>
        </a:solidFill>
        <a:ln w="76200" cap="flat" cmpd="sng" algn="ctr">
          <a:noFill/>
          <a:prstDash val="dash"/>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i="1" kern="1200" dirty="0">
              <a:solidFill>
                <a:schemeClr val="bg1"/>
              </a:solidFill>
              <a:latin typeface="Candara" panose="020E0502030303020204" pitchFamily="34" charset="0"/>
            </a:rPr>
            <a:t>EDUCATION</a:t>
          </a:r>
        </a:p>
      </dsp:txBody>
      <dsp:txXfrm rot="-5400000">
        <a:off x="3588491" y="3122774"/>
        <a:ext cx="1008621" cy="1159335"/>
      </dsp:txXfrm>
    </dsp:sp>
    <dsp:sp modelId="{DC222E5B-B632-4AC6-B4E5-884C34C39F10}">
      <dsp:nvSpPr>
        <dsp:cNvPr id="0" name=""/>
        <dsp:cNvSpPr/>
      </dsp:nvSpPr>
      <dsp:spPr>
        <a:xfrm>
          <a:off x="4869921" y="3197163"/>
          <a:ext cx="1879638" cy="1010558"/>
        </a:xfrm>
        <a:prstGeom prst="rect">
          <a:avLst/>
        </a:prstGeom>
        <a:noFill/>
        <a:ln>
          <a:noFill/>
        </a:ln>
        <a:effectLst/>
      </dsp:spPr>
      <dsp:style>
        <a:lnRef idx="0">
          <a:scrgbClr r="0" g="0" b="0"/>
        </a:lnRef>
        <a:fillRef idx="0">
          <a:scrgbClr r="0" g="0" b="0"/>
        </a:fillRef>
        <a:effectRef idx="0">
          <a:scrgbClr r="0" g="0" b="0"/>
        </a:effectRef>
        <a:fontRef idx="minor"/>
      </dsp:style>
    </dsp:sp>
    <dsp:sp modelId="{0C8AA9A1-3879-472F-B1E9-A10408853DBB}">
      <dsp:nvSpPr>
        <dsp:cNvPr id="0" name=""/>
        <dsp:cNvSpPr/>
      </dsp:nvSpPr>
      <dsp:spPr>
        <a:xfrm rot="5400000">
          <a:off x="1668136" y="2934510"/>
          <a:ext cx="1684263" cy="1535863"/>
        </a:xfrm>
        <a:prstGeom prst="hexagon">
          <a:avLst>
            <a:gd name="adj" fmla="val 25000"/>
            <a:gd name="vf" fmla="val 115470"/>
          </a:avLst>
        </a:prstGeom>
        <a:solidFill>
          <a:schemeClr val="bg2">
            <a:lumMod val="50000"/>
          </a:schemeClr>
        </a:solidFill>
        <a:ln w="1905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US" sz="1100" b="1" i="1" kern="1200" dirty="0">
              <a:solidFill>
                <a:schemeClr val="bg1"/>
              </a:solidFill>
              <a:latin typeface="Candara" panose="020E0502030303020204" pitchFamily="34" charset="0"/>
            </a:rPr>
            <a:t>DISCRIMINATION</a:t>
          </a:r>
        </a:p>
      </dsp:txBody>
      <dsp:txXfrm rot="-5400000">
        <a:off x="1987036" y="3128654"/>
        <a:ext cx="1046463" cy="11475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69E2A9-B921-4D1D-BF05-AB16BB182EF3}">
      <dsp:nvSpPr>
        <dsp:cNvPr id="0" name=""/>
        <dsp:cNvSpPr/>
      </dsp:nvSpPr>
      <dsp:spPr>
        <a:xfrm rot="5400000">
          <a:off x="3250670" y="110582"/>
          <a:ext cx="1684263" cy="1465309"/>
        </a:xfrm>
        <a:prstGeom prst="hexagon">
          <a:avLst>
            <a:gd name="adj" fmla="val 25000"/>
            <a:gd name="vf" fmla="val 115470"/>
          </a:avLst>
        </a:prstGeom>
        <a:solidFill>
          <a:srgbClr val="C0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1" kern="1200" dirty="0">
              <a:solidFill>
                <a:schemeClr val="bg1"/>
              </a:solidFill>
              <a:latin typeface="Candara" panose="020E0502030303020204" pitchFamily="34" charset="0"/>
            </a:rPr>
            <a:t>HEALTH</a:t>
          </a:r>
        </a:p>
      </dsp:txBody>
      <dsp:txXfrm rot="-5400000">
        <a:off x="3588491" y="263569"/>
        <a:ext cx="1008621" cy="1159335"/>
      </dsp:txXfrm>
    </dsp:sp>
    <dsp:sp modelId="{8AA86DEE-D358-499C-A6F5-9EECA2DA98BD}">
      <dsp:nvSpPr>
        <dsp:cNvPr id="0" name=""/>
        <dsp:cNvSpPr/>
      </dsp:nvSpPr>
      <dsp:spPr>
        <a:xfrm>
          <a:off x="4869921" y="337957"/>
          <a:ext cx="1879638" cy="1010558"/>
        </a:xfrm>
        <a:prstGeom prst="rect">
          <a:avLst/>
        </a:prstGeom>
        <a:noFill/>
        <a:ln>
          <a:noFill/>
        </a:ln>
        <a:effectLst/>
      </dsp:spPr>
      <dsp:style>
        <a:lnRef idx="0">
          <a:scrgbClr r="0" g="0" b="0"/>
        </a:lnRef>
        <a:fillRef idx="0">
          <a:scrgbClr r="0" g="0" b="0"/>
        </a:fillRef>
        <a:effectRef idx="0">
          <a:scrgbClr r="0" g="0" b="0"/>
        </a:effectRef>
        <a:fontRef idx="minor"/>
      </dsp:style>
    </dsp:sp>
    <dsp:sp modelId="{D2CB923E-6272-4F3A-A7C4-84D5E20E60BE}">
      <dsp:nvSpPr>
        <dsp:cNvPr id="0" name=""/>
        <dsp:cNvSpPr/>
      </dsp:nvSpPr>
      <dsp:spPr>
        <a:xfrm rot="5400000">
          <a:off x="1668136" y="15952"/>
          <a:ext cx="1684263" cy="1654568"/>
        </a:xfrm>
        <a:prstGeom prst="hexagon">
          <a:avLst>
            <a:gd name="adj" fmla="val 25000"/>
            <a:gd name="vf" fmla="val 115470"/>
          </a:avLst>
        </a:prstGeom>
        <a:solidFill>
          <a:schemeClr val="tx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b="1" i="1" kern="1200" dirty="0">
              <a:solidFill>
                <a:schemeClr val="bg1"/>
              </a:solidFill>
              <a:latin typeface="Candara" panose="020E0502030303020204" pitchFamily="34" charset="0"/>
            </a:rPr>
            <a:t>REGULATIONS</a:t>
          </a:r>
        </a:p>
      </dsp:txBody>
      <dsp:txXfrm rot="-5400000">
        <a:off x="1956313" y="279341"/>
        <a:ext cx="1107908" cy="1127791"/>
      </dsp:txXfrm>
    </dsp:sp>
    <dsp:sp modelId="{04C2AAE8-EB79-4312-8D83-C0D4808FC9AD}">
      <dsp:nvSpPr>
        <dsp:cNvPr id="0" name=""/>
        <dsp:cNvSpPr/>
      </dsp:nvSpPr>
      <dsp:spPr>
        <a:xfrm rot="5400000">
          <a:off x="942356" y="1555915"/>
          <a:ext cx="1684263" cy="1465309"/>
        </a:xfrm>
        <a:prstGeom prst="hexagon">
          <a:avLst>
            <a:gd name="adj" fmla="val 25000"/>
            <a:gd name="vf" fmla="val 115470"/>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44525">
            <a:lnSpc>
              <a:spcPct val="90000"/>
            </a:lnSpc>
            <a:spcBef>
              <a:spcPct val="0"/>
            </a:spcBef>
            <a:spcAft>
              <a:spcPct val="35000"/>
            </a:spcAft>
            <a:buNone/>
          </a:pPr>
          <a:r>
            <a:rPr lang="en-US" sz="1450" b="1" i="1" kern="1200" dirty="0">
              <a:solidFill>
                <a:schemeClr val="bg1"/>
              </a:solidFill>
              <a:latin typeface="Candara" panose="020E0502030303020204" pitchFamily="34" charset="0"/>
            </a:rPr>
            <a:t>HOUSING</a:t>
          </a:r>
        </a:p>
      </dsp:txBody>
      <dsp:txXfrm rot="-5400000">
        <a:off x="1280177" y="1708902"/>
        <a:ext cx="1008621" cy="1159335"/>
      </dsp:txXfrm>
    </dsp:sp>
    <dsp:sp modelId="{01C295C9-872C-4F17-86F8-914853DBDDC9}">
      <dsp:nvSpPr>
        <dsp:cNvPr id="0" name=""/>
        <dsp:cNvSpPr/>
      </dsp:nvSpPr>
      <dsp:spPr>
        <a:xfrm>
          <a:off x="686211" y="1767560"/>
          <a:ext cx="1819004" cy="1010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r" defTabSz="800100">
            <a:lnSpc>
              <a:spcPct val="90000"/>
            </a:lnSpc>
            <a:spcBef>
              <a:spcPct val="0"/>
            </a:spcBef>
            <a:spcAft>
              <a:spcPct val="35000"/>
            </a:spcAft>
            <a:buNone/>
          </a:pPr>
          <a:r>
            <a:rPr lang="en-US" sz="1800" i="1" kern="1200" dirty="0">
              <a:latin typeface="Candara" panose="020E0502030303020204" pitchFamily="34" charset="0"/>
            </a:rPr>
            <a:t> </a:t>
          </a:r>
        </a:p>
      </dsp:txBody>
      <dsp:txXfrm>
        <a:off x="686211" y="1767560"/>
        <a:ext cx="1819004" cy="1010558"/>
      </dsp:txXfrm>
    </dsp:sp>
    <dsp:sp modelId="{D98BAE15-0B7B-4576-95C5-478D4AC314F8}">
      <dsp:nvSpPr>
        <dsp:cNvPr id="0" name=""/>
        <dsp:cNvSpPr/>
      </dsp:nvSpPr>
      <dsp:spPr>
        <a:xfrm rot="5400000">
          <a:off x="4038906" y="1540184"/>
          <a:ext cx="1684263" cy="1465309"/>
        </a:xfrm>
        <a:prstGeom prst="hexagon">
          <a:avLst>
            <a:gd name="adj" fmla="val 25000"/>
            <a:gd name="vf" fmla="val 115470"/>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b="1" i="1" kern="1200" dirty="0">
              <a:solidFill>
                <a:schemeClr val="bg1"/>
              </a:solidFill>
              <a:latin typeface="Candara" panose="020E0502030303020204" pitchFamily="34" charset="0"/>
            </a:rPr>
            <a:t>NETWORK</a:t>
          </a:r>
        </a:p>
      </dsp:txBody>
      <dsp:txXfrm rot="-5400000">
        <a:off x="4376727" y="1693171"/>
        <a:ext cx="1008621" cy="1159335"/>
      </dsp:txXfrm>
    </dsp:sp>
    <dsp:sp modelId="{C7EE870E-7BF9-44C1-96C9-883D8EBF0A16}">
      <dsp:nvSpPr>
        <dsp:cNvPr id="0" name=""/>
        <dsp:cNvSpPr/>
      </dsp:nvSpPr>
      <dsp:spPr>
        <a:xfrm rot="5400000">
          <a:off x="3250670" y="2969787"/>
          <a:ext cx="1684263" cy="1465309"/>
        </a:xfrm>
        <a:prstGeom prst="hexagon">
          <a:avLst>
            <a:gd name="adj" fmla="val 25000"/>
            <a:gd name="vf" fmla="val 115470"/>
          </a:avLst>
        </a:prstGeom>
        <a:solidFill>
          <a:schemeClr val="accent6">
            <a:lumMod val="75000"/>
          </a:schemeClr>
        </a:solidFill>
        <a:ln w="76200" cap="flat" cmpd="sng" algn="ctr">
          <a:noFill/>
          <a:prstDash val="dash"/>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i="1" kern="1200" dirty="0">
              <a:solidFill>
                <a:schemeClr val="bg1"/>
              </a:solidFill>
              <a:latin typeface="Candara" panose="020E0502030303020204" pitchFamily="34" charset="0"/>
            </a:rPr>
            <a:t>EDUCATION</a:t>
          </a:r>
        </a:p>
      </dsp:txBody>
      <dsp:txXfrm rot="-5400000">
        <a:off x="3588491" y="3122774"/>
        <a:ext cx="1008621" cy="1159335"/>
      </dsp:txXfrm>
    </dsp:sp>
    <dsp:sp modelId="{DC222E5B-B632-4AC6-B4E5-884C34C39F10}">
      <dsp:nvSpPr>
        <dsp:cNvPr id="0" name=""/>
        <dsp:cNvSpPr/>
      </dsp:nvSpPr>
      <dsp:spPr>
        <a:xfrm>
          <a:off x="4869921" y="3197163"/>
          <a:ext cx="1879638" cy="1010558"/>
        </a:xfrm>
        <a:prstGeom prst="rect">
          <a:avLst/>
        </a:prstGeom>
        <a:noFill/>
        <a:ln>
          <a:noFill/>
        </a:ln>
        <a:effectLst/>
      </dsp:spPr>
      <dsp:style>
        <a:lnRef idx="0">
          <a:scrgbClr r="0" g="0" b="0"/>
        </a:lnRef>
        <a:fillRef idx="0">
          <a:scrgbClr r="0" g="0" b="0"/>
        </a:fillRef>
        <a:effectRef idx="0">
          <a:scrgbClr r="0" g="0" b="0"/>
        </a:effectRef>
        <a:fontRef idx="minor"/>
      </dsp:style>
    </dsp:sp>
    <dsp:sp modelId="{0C8AA9A1-3879-472F-B1E9-A10408853DBB}">
      <dsp:nvSpPr>
        <dsp:cNvPr id="0" name=""/>
        <dsp:cNvSpPr/>
      </dsp:nvSpPr>
      <dsp:spPr>
        <a:xfrm rot="5400000">
          <a:off x="1668136" y="2934510"/>
          <a:ext cx="1684263" cy="1535863"/>
        </a:xfrm>
        <a:prstGeom prst="hexagon">
          <a:avLst>
            <a:gd name="adj" fmla="val 25000"/>
            <a:gd name="vf" fmla="val 115470"/>
          </a:avLst>
        </a:prstGeom>
        <a:solidFill>
          <a:schemeClr val="bg2">
            <a:lumMod val="50000"/>
          </a:schemeClr>
        </a:solidFill>
        <a:ln w="1905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US" sz="1100" b="1" i="1" kern="1200" dirty="0">
              <a:solidFill>
                <a:schemeClr val="bg1"/>
              </a:solidFill>
              <a:latin typeface="Candara" panose="020E0502030303020204" pitchFamily="34" charset="0"/>
            </a:rPr>
            <a:t>DISCRIMINATION</a:t>
          </a:r>
        </a:p>
      </dsp:txBody>
      <dsp:txXfrm rot="-5400000">
        <a:off x="1987036" y="3128654"/>
        <a:ext cx="1046463" cy="1147575"/>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0.71066</cdr:x>
      <cdr:y>0.25842</cdr:y>
    </cdr:from>
    <cdr:to>
      <cdr:x>0.86708</cdr:x>
      <cdr:y>0.26102</cdr:y>
    </cdr:to>
    <cdr:cxnSp macro="">
      <cdr:nvCxnSpPr>
        <cdr:cNvPr id="3" name="Straight Connector 2">
          <a:extLst xmlns:a="http://schemas.openxmlformats.org/drawingml/2006/main">
            <a:ext uri="{FF2B5EF4-FFF2-40B4-BE49-F238E27FC236}">
              <a16:creationId xmlns:a16="http://schemas.microsoft.com/office/drawing/2014/main" id="{2AA633DB-81B5-4640-0D44-F5BDCB80B738}"/>
            </a:ext>
          </a:extLst>
        </cdr:cNvPr>
        <cdr:cNvCxnSpPr/>
      </cdr:nvCxnSpPr>
      <cdr:spPr>
        <a:xfrm xmlns:a="http://schemas.openxmlformats.org/drawingml/2006/main">
          <a:off x="4297363" y="1113937"/>
          <a:ext cx="945850" cy="11201"/>
        </a:xfrm>
        <a:prstGeom xmlns:a="http://schemas.openxmlformats.org/drawingml/2006/main" prst="line">
          <a:avLst/>
        </a:prstGeom>
        <a:ln xmlns:a="http://schemas.openxmlformats.org/drawingml/2006/main" w="25400">
          <a:prstDash val="sysDot"/>
        </a:l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0.69509</cdr:x>
      <cdr:y>0.10296</cdr:y>
    </cdr:from>
    <cdr:to>
      <cdr:x>0.86155</cdr:x>
      <cdr:y>0.10296</cdr:y>
    </cdr:to>
    <cdr:cxnSp macro="">
      <cdr:nvCxnSpPr>
        <cdr:cNvPr id="5" name="Straight Connector 4">
          <a:extLst xmlns:a="http://schemas.openxmlformats.org/drawingml/2006/main">
            <a:ext uri="{FF2B5EF4-FFF2-40B4-BE49-F238E27FC236}">
              <a16:creationId xmlns:a16="http://schemas.microsoft.com/office/drawing/2014/main" id="{84DAF6BB-762E-12E0-DD49-9F15827A4972}"/>
            </a:ext>
          </a:extLst>
        </cdr:cNvPr>
        <cdr:cNvCxnSpPr/>
      </cdr:nvCxnSpPr>
      <cdr:spPr>
        <a:xfrm xmlns:a="http://schemas.openxmlformats.org/drawingml/2006/main">
          <a:off x="4203197" y="443794"/>
          <a:ext cx="1006562" cy="0"/>
        </a:xfrm>
        <a:prstGeom xmlns:a="http://schemas.openxmlformats.org/drawingml/2006/main" prst="line">
          <a:avLst/>
        </a:prstGeom>
        <a:ln xmlns:a="http://schemas.openxmlformats.org/drawingml/2006/main" w="25400">
          <a:prstDash val="sysDot"/>
        </a:l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4FF9D-3782-4C1E-B538-751B3AC8BC7D}" type="datetimeFigureOut">
              <a:rPr lang="en-US" smtClean="0"/>
              <a:t>2026-04-28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C608A4-2698-402E-AD33-BC67F953CBA1}" type="slidenum">
              <a:rPr lang="en-US" smtClean="0"/>
              <a:t>‹#›</a:t>
            </a:fld>
            <a:endParaRPr lang="en-US"/>
          </a:p>
        </p:txBody>
      </p:sp>
    </p:spTree>
    <p:extLst>
      <p:ext uri="{BB962C8B-B14F-4D97-AF65-F5344CB8AC3E}">
        <p14:creationId xmlns:p14="http://schemas.microsoft.com/office/powerpoint/2010/main" val="2496742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5F353-8E83-2318-5A73-D5ED615CC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E2B9A8-E0DA-E42F-B1AE-92B8F8ECA6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DCC667-B3E0-E7CC-CCE1-DF8015E08CBF}"/>
              </a:ext>
            </a:extLst>
          </p:cNvPr>
          <p:cNvSpPr>
            <a:spLocks noGrp="1"/>
          </p:cNvSpPr>
          <p:nvPr>
            <p:ph type="body" idx="1"/>
          </p:nvPr>
        </p:nvSpPr>
        <p:spPr/>
        <p:txBody>
          <a:bodyPr/>
          <a:lstStyle/>
          <a:p>
            <a:r>
              <a:rPr lang="fr-FR" sz="1600" baseline="0" dirty="0"/>
              <a:t>Comme vous le savez peut-être, l'intégration socio-économique des réfugiés en Europe est loin d'être idéale. Par exemple, si l'on considère leur statut professionnel, au cours des trois premières années passées dans le pays, moins d'un BPI sur trois a eu un emploi formel. Bien que la situation s'améliore avec le temps, même après 10 ans de résidence dans le pays, il existe un écart énorme entre leur taux d'emploi et celui des natifs, mais aussi par rapport aux autres immigrants. </a:t>
            </a:r>
          </a:p>
          <a:p>
            <a:r>
              <a:rPr lang="fr-FR" sz="1600" baseline="0" dirty="0" err="1"/>
              <a:t>Meme</a:t>
            </a:r>
            <a:r>
              <a:rPr lang="fr-FR" sz="1600" baseline="0" dirty="0"/>
              <a:t> des individus avec de profile </a:t>
            </a:r>
            <a:r>
              <a:rPr lang="fr-FR" sz="1600" baseline="0" dirty="0" err="1"/>
              <a:t>tres</a:t>
            </a:r>
            <a:r>
              <a:rPr lang="fr-FR" sz="1600" baseline="0" dirty="0"/>
              <a:t> similaire</a:t>
            </a:r>
          </a:p>
          <a:p>
            <a:endParaRPr lang="es-ES" sz="1600" baseline="0" dirty="0"/>
          </a:p>
          <a:p>
            <a:r>
              <a:rPr lang="fr-FR" sz="1600" baseline="0" dirty="0"/>
              <a:t>Pourquoi en est-il ainsi ? Il y a de nombreuses raisons qui expliquent cela. </a:t>
            </a:r>
            <a:r>
              <a:rPr lang="fr-FR" sz="1200" b="0" i="0" u="none" strike="noStrike" kern="1200" baseline="0" dirty="0">
                <a:solidFill>
                  <a:schemeClr val="tx1"/>
                </a:solidFill>
                <a:latin typeface="+mn-lt"/>
                <a:ea typeface="+mn-ea"/>
                <a:cs typeface="+mn-cs"/>
              </a:rPr>
              <a:t>: </a:t>
            </a:r>
          </a:p>
          <a:p>
            <a:r>
              <a:rPr lang="fr-FR" sz="1200" b="0" i="0" u="none" strike="noStrike" kern="1200" baseline="0" dirty="0">
                <a:solidFill>
                  <a:schemeClr val="tx1"/>
                </a:solidFill>
                <a:latin typeface="+mn-lt"/>
                <a:ea typeface="+mn-ea"/>
                <a:cs typeface="+mn-cs"/>
              </a:rPr>
              <a:t>- Ils ne disposent pas de réseaux professionnels dans le pays d'accueil</a:t>
            </a:r>
          </a:p>
          <a:p>
            <a:r>
              <a:rPr lang="fr-FR" sz="1200" b="0" i="0" u="none" strike="noStrike" kern="1200" baseline="0" dirty="0">
                <a:solidFill>
                  <a:schemeClr val="tx1"/>
                </a:solidFill>
                <a:latin typeface="+mn-lt"/>
                <a:ea typeface="+mn-ea"/>
                <a:cs typeface="+mn-cs"/>
              </a:rPr>
              <a:t>- Leurs diplômes ne sont pas facilement reconnus</a:t>
            </a:r>
          </a:p>
          <a:p>
            <a:r>
              <a:rPr lang="fr-FR" sz="1200" b="0" i="0" u="none" strike="noStrike" kern="1200" baseline="0" dirty="0">
                <a:solidFill>
                  <a:schemeClr val="tx1"/>
                </a:solidFill>
                <a:latin typeface="+mn-lt"/>
                <a:ea typeface="+mn-ea"/>
                <a:cs typeface="+mn-cs"/>
              </a:rPr>
              <a:t>- Ils peuvent souffrir de problèmes de santé importants</a:t>
            </a:r>
          </a:p>
          <a:p>
            <a:r>
              <a:rPr lang="fr-FR" sz="1200" b="0" i="0" u="none" strike="noStrike" kern="1200" baseline="0" dirty="0">
                <a:solidFill>
                  <a:schemeClr val="tx1"/>
                </a:solidFill>
                <a:latin typeface="+mn-lt"/>
                <a:ea typeface="+mn-ea"/>
                <a:cs typeface="+mn-cs"/>
              </a:rPr>
              <a:t>- Compétences linguistiques limitées</a:t>
            </a:r>
          </a:p>
          <a:p>
            <a:endParaRPr lang="fr-FR" sz="1200" b="0" i="0" u="none" strike="noStrike" kern="1200" baseline="0" dirty="0">
              <a:solidFill>
                <a:schemeClr val="tx1"/>
              </a:solidFill>
              <a:latin typeface="+mn-lt"/>
              <a:ea typeface="+mn-ea"/>
              <a:cs typeface="+mn-cs"/>
            </a:endParaRPr>
          </a:p>
          <a:p>
            <a:r>
              <a:rPr lang="fr-FR" sz="1200" b="0" i="0" u="none" strike="noStrike" kern="1200" baseline="0" dirty="0">
                <a:solidFill>
                  <a:schemeClr val="tx1"/>
                </a:solidFill>
                <a:latin typeface="+mn-lt"/>
                <a:ea typeface="+mn-ea"/>
                <a:cs typeface="+mn-cs"/>
              </a:rPr>
              <a:t>Dans ce contexte, surmonter la barrière linguistique est l'une des priorités. La formation linguistique, et en particulier les cours qui ciblent les besoins et les compétences spécifiques des BPI, peuvent être extrêmement bénéfiques</a:t>
            </a:r>
            <a:endParaRPr lang="en-US" dirty="0"/>
          </a:p>
        </p:txBody>
      </p:sp>
      <p:sp>
        <p:nvSpPr>
          <p:cNvPr id="4" name="Slide Number Placeholder 3">
            <a:extLst>
              <a:ext uri="{FF2B5EF4-FFF2-40B4-BE49-F238E27FC236}">
                <a16:creationId xmlns:a16="http://schemas.microsoft.com/office/drawing/2014/main" id="{C6CA502C-70A7-F9F6-7DDE-558B287CE4C0}"/>
              </a:ext>
            </a:extLst>
          </p:cNvPr>
          <p:cNvSpPr>
            <a:spLocks noGrp="1"/>
          </p:cNvSpPr>
          <p:nvPr>
            <p:ph type="sldNum" sz="quarter" idx="10"/>
          </p:nvPr>
        </p:nvSpPr>
        <p:spPr/>
        <p:txBody>
          <a:bodyPr/>
          <a:lstStyle/>
          <a:p>
            <a:fld id="{05B2F94F-8BE5-4D44-8E3A-8038391DB334}" type="slidenum">
              <a:rPr lang="en-US" smtClean="0"/>
              <a:t>2</a:t>
            </a:fld>
            <a:endParaRPr lang="en-US"/>
          </a:p>
        </p:txBody>
      </p:sp>
    </p:spTree>
    <p:extLst>
      <p:ext uri="{BB962C8B-B14F-4D97-AF65-F5344CB8AC3E}">
        <p14:creationId xmlns:p14="http://schemas.microsoft.com/office/powerpoint/2010/main" val="119589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C608A4-2698-402E-AD33-BC67F953CBA1}" type="slidenum">
              <a:rPr lang="en-US" smtClean="0"/>
              <a:t>20</a:t>
            </a:fld>
            <a:endParaRPr lang="en-US"/>
          </a:p>
        </p:txBody>
      </p:sp>
    </p:spTree>
    <p:extLst>
      <p:ext uri="{BB962C8B-B14F-4D97-AF65-F5344CB8AC3E}">
        <p14:creationId xmlns:p14="http://schemas.microsoft.com/office/powerpoint/2010/main" val="3375965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C608A4-2698-402E-AD33-BC67F953CBA1}" type="slidenum">
              <a:rPr lang="en-US" smtClean="0"/>
              <a:t>22</a:t>
            </a:fld>
            <a:endParaRPr lang="en-US"/>
          </a:p>
        </p:txBody>
      </p:sp>
    </p:spTree>
    <p:extLst>
      <p:ext uri="{BB962C8B-B14F-4D97-AF65-F5344CB8AC3E}">
        <p14:creationId xmlns:p14="http://schemas.microsoft.com/office/powerpoint/2010/main" val="649844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313CE-37D6-5968-5391-0F25B1095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C3FD3A-AB57-F45B-4C13-4A69C0CAF0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B485BA-6212-114B-7C80-326363D82E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5D8CE7-1FA7-C7DE-7A48-059BDCA3BCB0}"/>
              </a:ext>
            </a:extLst>
          </p:cNvPr>
          <p:cNvSpPr>
            <a:spLocks noGrp="1"/>
          </p:cNvSpPr>
          <p:nvPr>
            <p:ph type="sldNum" sz="quarter" idx="5"/>
          </p:nvPr>
        </p:nvSpPr>
        <p:spPr/>
        <p:txBody>
          <a:bodyPr/>
          <a:lstStyle/>
          <a:p>
            <a:fld id="{29C608A4-2698-402E-AD33-BC67F953CBA1}" type="slidenum">
              <a:rPr lang="en-US" smtClean="0"/>
              <a:t>23</a:t>
            </a:fld>
            <a:endParaRPr lang="en-US"/>
          </a:p>
        </p:txBody>
      </p:sp>
    </p:spTree>
    <p:extLst>
      <p:ext uri="{BB962C8B-B14F-4D97-AF65-F5344CB8AC3E}">
        <p14:creationId xmlns:p14="http://schemas.microsoft.com/office/powerpoint/2010/main" val="3887677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4CD56-49F9-8983-2DD3-5348B26307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A989FD-73B6-2F30-B7FB-6DAEF6ED48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2C503-AF96-6E02-EAFC-6FCF08025BFE}"/>
              </a:ext>
            </a:extLst>
          </p:cNvPr>
          <p:cNvSpPr>
            <a:spLocks noGrp="1"/>
          </p:cNvSpPr>
          <p:nvPr>
            <p:ph type="body" idx="1"/>
          </p:nvPr>
        </p:nvSpPr>
        <p:spPr/>
        <p:txBody>
          <a:bodyPr/>
          <a:lstStyle/>
          <a:p>
            <a:r>
              <a:rPr lang="fr-FR" sz="1600" baseline="0" dirty="0"/>
              <a:t>Comme vous le savez peut-être, l'intégration socio-économique des réfugiés en Europe est loin d'être idéale. Par exemple, si l'on considère leur statut professionnel, au cours des trois premières années passées dans le pays, moins d'un BPI sur trois a eu un emploi formel. Bien que la situation s'améliore avec le temps, même après 10 ans de résidence dans le pays, il existe un écart énorme entre leur taux d'emploi et celui des natifs, mais aussi par rapport aux autres immigrants. </a:t>
            </a:r>
          </a:p>
          <a:p>
            <a:r>
              <a:rPr lang="fr-FR" sz="1600" baseline="0" dirty="0" err="1"/>
              <a:t>Meme</a:t>
            </a:r>
            <a:r>
              <a:rPr lang="fr-FR" sz="1600" baseline="0" dirty="0"/>
              <a:t> des individus avec de profile </a:t>
            </a:r>
            <a:r>
              <a:rPr lang="fr-FR" sz="1600" baseline="0" dirty="0" err="1"/>
              <a:t>tres</a:t>
            </a:r>
            <a:r>
              <a:rPr lang="fr-FR" sz="1600" baseline="0" dirty="0"/>
              <a:t> similaire</a:t>
            </a:r>
          </a:p>
          <a:p>
            <a:endParaRPr lang="es-ES" sz="1600" baseline="0" dirty="0"/>
          </a:p>
          <a:p>
            <a:r>
              <a:rPr lang="fr-FR" sz="1600" baseline="0" dirty="0"/>
              <a:t>Pourquoi en est-il ainsi ? Il y a de nombreuses raisons qui expliquent cela. </a:t>
            </a:r>
            <a:r>
              <a:rPr lang="fr-FR" sz="1200" b="0" i="0" u="none" strike="noStrike" kern="1200" baseline="0" dirty="0">
                <a:solidFill>
                  <a:schemeClr val="tx1"/>
                </a:solidFill>
                <a:latin typeface="+mn-lt"/>
                <a:ea typeface="+mn-ea"/>
                <a:cs typeface="+mn-cs"/>
              </a:rPr>
              <a:t>: </a:t>
            </a:r>
          </a:p>
          <a:p>
            <a:r>
              <a:rPr lang="fr-FR" sz="1200" b="0" i="0" u="none" strike="noStrike" kern="1200" baseline="0" dirty="0">
                <a:solidFill>
                  <a:schemeClr val="tx1"/>
                </a:solidFill>
                <a:latin typeface="+mn-lt"/>
                <a:ea typeface="+mn-ea"/>
                <a:cs typeface="+mn-cs"/>
              </a:rPr>
              <a:t>- Ils ne disposent pas de réseaux professionnels dans le pays d'accueil</a:t>
            </a:r>
          </a:p>
          <a:p>
            <a:r>
              <a:rPr lang="fr-FR" sz="1200" b="0" i="0" u="none" strike="noStrike" kern="1200" baseline="0" dirty="0">
                <a:solidFill>
                  <a:schemeClr val="tx1"/>
                </a:solidFill>
                <a:latin typeface="+mn-lt"/>
                <a:ea typeface="+mn-ea"/>
                <a:cs typeface="+mn-cs"/>
              </a:rPr>
              <a:t>- Leurs diplômes ne sont pas facilement reconnus</a:t>
            </a:r>
          </a:p>
          <a:p>
            <a:r>
              <a:rPr lang="fr-FR" sz="1200" b="0" i="0" u="none" strike="noStrike" kern="1200" baseline="0" dirty="0">
                <a:solidFill>
                  <a:schemeClr val="tx1"/>
                </a:solidFill>
                <a:latin typeface="+mn-lt"/>
                <a:ea typeface="+mn-ea"/>
                <a:cs typeface="+mn-cs"/>
              </a:rPr>
              <a:t>- Ils peuvent souffrir de problèmes de santé importants</a:t>
            </a:r>
          </a:p>
          <a:p>
            <a:r>
              <a:rPr lang="fr-FR" sz="1200" b="0" i="0" u="none" strike="noStrike" kern="1200" baseline="0" dirty="0">
                <a:solidFill>
                  <a:schemeClr val="tx1"/>
                </a:solidFill>
                <a:latin typeface="+mn-lt"/>
                <a:ea typeface="+mn-ea"/>
                <a:cs typeface="+mn-cs"/>
              </a:rPr>
              <a:t>- Compétences linguistiques limitées</a:t>
            </a:r>
          </a:p>
          <a:p>
            <a:endParaRPr lang="fr-FR" sz="1200" b="0" i="0" u="none" strike="noStrike" kern="1200" baseline="0" dirty="0">
              <a:solidFill>
                <a:schemeClr val="tx1"/>
              </a:solidFill>
              <a:latin typeface="+mn-lt"/>
              <a:ea typeface="+mn-ea"/>
              <a:cs typeface="+mn-cs"/>
            </a:endParaRPr>
          </a:p>
          <a:p>
            <a:r>
              <a:rPr lang="fr-FR" sz="1200" b="0" i="0" u="none" strike="noStrike" kern="1200" baseline="0" dirty="0">
                <a:solidFill>
                  <a:schemeClr val="tx1"/>
                </a:solidFill>
                <a:latin typeface="+mn-lt"/>
                <a:ea typeface="+mn-ea"/>
                <a:cs typeface="+mn-cs"/>
              </a:rPr>
              <a:t>Dans ce contexte, surmonter la barrière linguistique est l'une des priorités. La formation linguistique, et en particulier les cours qui ciblent les besoins et les compétences spécifiques des BPI, peuvent être extrêmement bénéfiques</a:t>
            </a:r>
            <a:endParaRPr lang="en-US" dirty="0"/>
          </a:p>
        </p:txBody>
      </p:sp>
      <p:sp>
        <p:nvSpPr>
          <p:cNvPr id="4" name="Slide Number Placeholder 3">
            <a:extLst>
              <a:ext uri="{FF2B5EF4-FFF2-40B4-BE49-F238E27FC236}">
                <a16:creationId xmlns:a16="http://schemas.microsoft.com/office/drawing/2014/main" id="{DD90F823-F752-D047-F0DD-3181CB8ABF3F}"/>
              </a:ext>
            </a:extLst>
          </p:cNvPr>
          <p:cNvSpPr>
            <a:spLocks noGrp="1"/>
          </p:cNvSpPr>
          <p:nvPr>
            <p:ph type="sldNum" sz="quarter" idx="10"/>
          </p:nvPr>
        </p:nvSpPr>
        <p:spPr/>
        <p:txBody>
          <a:bodyPr/>
          <a:lstStyle/>
          <a:p>
            <a:fld id="{05B2F94F-8BE5-4D44-8E3A-8038391DB334}" type="slidenum">
              <a:rPr lang="en-US" smtClean="0"/>
              <a:t>3</a:t>
            </a:fld>
            <a:endParaRPr lang="en-US"/>
          </a:p>
        </p:txBody>
      </p:sp>
    </p:spTree>
    <p:extLst>
      <p:ext uri="{BB962C8B-B14F-4D97-AF65-F5344CB8AC3E}">
        <p14:creationId xmlns:p14="http://schemas.microsoft.com/office/powerpoint/2010/main" val="3540945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2755F-F30A-A904-A930-981A67937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782239-45A3-AE50-2F41-5A789EA97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4A1BFE-B8F0-9E4E-719E-11831DF4FA6D}"/>
              </a:ext>
            </a:extLst>
          </p:cNvPr>
          <p:cNvSpPr>
            <a:spLocks noGrp="1"/>
          </p:cNvSpPr>
          <p:nvPr>
            <p:ph type="body" idx="1"/>
          </p:nvPr>
        </p:nvSpPr>
        <p:spPr/>
        <p:txBody>
          <a:bodyPr/>
          <a:lstStyle/>
          <a:p>
            <a:r>
              <a:rPr lang="fr-FR" sz="1600" baseline="0" dirty="0"/>
              <a:t>Comme vous le savez peut-être, l'intégration socio-économique des réfugiés en Europe est loin d'être idéale. Par exemple, si l'on considère leur statut professionnel, au cours des trois premières années passées dans le pays, moins d'un BPI sur trois a eu un emploi formel. Bien que la situation s'améliore avec le temps, même après 10 ans de résidence dans le pays, il existe un écart énorme entre leur taux d'emploi et celui des natifs, mais aussi par rapport aux autres immigrants. </a:t>
            </a:r>
          </a:p>
          <a:p>
            <a:r>
              <a:rPr lang="fr-FR" sz="1600" baseline="0" dirty="0" err="1"/>
              <a:t>Meme</a:t>
            </a:r>
            <a:r>
              <a:rPr lang="fr-FR" sz="1600" baseline="0" dirty="0"/>
              <a:t> des individus avec de profile </a:t>
            </a:r>
            <a:r>
              <a:rPr lang="fr-FR" sz="1600" baseline="0" dirty="0" err="1"/>
              <a:t>tres</a:t>
            </a:r>
            <a:r>
              <a:rPr lang="fr-FR" sz="1600" baseline="0" dirty="0"/>
              <a:t> similaire</a:t>
            </a:r>
          </a:p>
          <a:p>
            <a:endParaRPr lang="es-ES" sz="1600" baseline="0" dirty="0"/>
          </a:p>
          <a:p>
            <a:r>
              <a:rPr lang="fr-FR" sz="1600" baseline="0" dirty="0"/>
              <a:t>Pourquoi en est-il ainsi ? Il y a de nombreuses raisons qui expliquent cela. </a:t>
            </a:r>
            <a:r>
              <a:rPr lang="fr-FR" sz="1200" b="0" i="0" u="none" strike="noStrike" kern="1200" baseline="0" dirty="0">
                <a:solidFill>
                  <a:schemeClr val="tx1"/>
                </a:solidFill>
                <a:latin typeface="+mn-lt"/>
                <a:ea typeface="+mn-ea"/>
                <a:cs typeface="+mn-cs"/>
              </a:rPr>
              <a:t>: </a:t>
            </a:r>
          </a:p>
          <a:p>
            <a:r>
              <a:rPr lang="fr-FR" sz="1200" b="0" i="0" u="none" strike="noStrike" kern="1200" baseline="0" dirty="0">
                <a:solidFill>
                  <a:schemeClr val="tx1"/>
                </a:solidFill>
                <a:latin typeface="+mn-lt"/>
                <a:ea typeface="+mn-ea"/>
                <a:cs typeface="+mn-cs"/>
              </a:rPr>
              <a:t>- Ils ne disposent pas de réseaux professionnels dans le pays d'accueil</a:t>
            </a:r>
          </a:p>
          <a:p>
            <a:r>
              <a:rPr lang="fr-FR" sz="1200" b="0" i="0" u="none" strike="noStrike" kern="1200" baseline="0" dirty="0">
                <a:solidFill>
                  <a:schemeClr val="tx1"/>
                </a:solidFill>
                <a:latin typeface="+mn-lt"/>
                <a:ea typeface="+mn-ea"/>
                <a:cs typeface="+mn-cs"/>
              </a:rPr>
              <a:t>- Leurs diplômes ne sont pas facilement reconnus</a:t>
            </a:r>
          </a:p>
          <a:p>
            <a:r>
              <a:rPr lang="fr-FR" sz="1200" b="0" i="0" u="none" strike="noStrike" kern="1200" baseline="0" dirty="0">
                <a:solidFill>
                  <a:schemeClr val="tx1"/>
                </a:solidFill>
                <a:latin typeface="+mn-lt"/>
                <a:ea typeface="+mn-ea"/>
                <a:cs typeface="+mn-cs"/>
              </a:rPr>
              <a:t>- Ils peuvent souffrir de problèmes de santé importants</a:t>
            </a:r>
          </a:p>
          <a:p>
            <a:r>
              <a:rPr lang="fr-FR" sz="1200" b="0" i="0" u="none" strike="noStrike" kern="1200" baseline="0" dirty="0">
                <a:solidFill>
                  <a:schemeClr val="tx1"/>
                </a:solidFill>
                <a:latin typeface="+mn-lt"/>
                <a:ea typeface="+mn-ea"/>
                <a:cs typeface="+mn-cs"/>
              </a:rPr>
              <a:t>- Compétences linguistiques limitées</a:t>
            </a:r>
          </a:p>
          <a:p>
            <a:endParaRPr lang="fr-FR" sz="1200" b="0" i="0" u="none" strike="noStrike" kern="1200" baseline="0" dirty="0">
              <a:solidFill>
                <a:schemeClr val="tx1"/>
              </a:solidFill>
              <a:latin typeface="+mn-lt"/>
              <a:ea typeface="+mn-ea"/>
              <a:cs typeface="+mn-cs"/>
            </a:endParaRPr>
          </a:p>
          <a:p>
            <a:r>
              <a:rPr lang="fr-FR" sz="1200" b="0" i="0" u="none" strike="noStrike" kern="1200" baseline="0" dirty="0">
                <a:solidFill>
                  <a:schemeClr val="tx1"/>
                </a:solidFill>
                <a:latin typeface="+mn-lt"/>
                <a:ea typeface="+mn-ea"/>
                <a:cs typeface="+mn-cs"/>
              </a:rPr>
              <a:t>Dans ce contexte, surmonter la barrière linguistique est l'une des priorités. La formation linguistique, et en particulier les cours qui ciblent les besoins et les compétences spécifiques des BPI, peuvent être extrêmement bénéfiques</a:t>
            </a:r>
            <a:endParaRPr lang="en-US" dirty="0"/>
          </a:p>
        </p:txBody>
      </p:sp>
      <p:sp>
        <p:nvSpPr>
          <p:cNvPr id="4" name="Slide Number Placeholder 3">
            <a:extLst>
              <a:ext uri="{FF2B5EF4-FFF2-40B4-BE49-F238E27FC236}">
                <a16:creationId xmlns:a16="http://schemas.microsoft.com/office/drawing/2014/main" id="{FF91A94F-5866-AFF3-DB5E-B0A5798D61CE}"/>
              </a:ext>
            </a:extLst>
          </p:cNvPr>
          <p:cNvSpPr>
            <a:spLocks noGrp="1"/>
          </p:cNvSpPr>
          <p:nvPr>
            <p:ph type="sldNum" sz="quarter" idx="10"/>
          </p:nvPr>
        </p:nvSpPr>
        <p:spPr/>
        <p:txBody>
          <a:bodyPr/>
          <a:lstStyle/>
          <a:p>
            <a:fld id="{05B2F94F-8BE5-4D44-8E3A-8038391DB334}" type="slidenum">
              <a:rPr lang="en-US" smtClean="0"/>
              <a:t>4</a:t>
            </a:fld>
            <a:endParaRPr lang="en-US"/>
          </a:p>
        </p:txBody>
      </p:sp>
    </p:spTree>
    <p:extLst>
      <p:ext uri="{BB962C8B-B14F-4D97-AF65-F5344CB8AC3E}">
        <p14:creationId xmlns:p14="http://schemas.microsoft.com/office/powerpoint/2010/main" val="2513912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600" baseline="0" dirty="0"/>
              <a:t>Comme vous le savez peut-être, l'intégration socio-économique des réfugiés en Europe est loin d'être idéale. Par exemple, si l'on considère leur statut professionnel, au cours des trois premières années passées dans le pays, moins d'un BPI sur trois a eu un emploi formel. Bien que la situation s'améliore avec le temps, même après 10 ans de résidence dans le pays, il existe un écart énorme entre leur taux d'emploi et celui des natifs, mais aussi par rapport aux autres immigrants. </a:t>
            </a:r>
          </a:p>
          <a:p>
            <a:r>
              <a:rPr lang="fr-FR" sz="1600" baseline="0" dirty="0" err="1"/>
              <a:t>Meme</a:t>
            </a:r>
            <a:r>
              <a:rPr lang="fr-FR" sz="1600" baseline="0" dirty="0"/>
              <a:t> des individus avec de profile </a:t>
            </a:r>
            <a:r>
              <a:rPr lang="fr-FR" sz="1600" baseline="0" dirty="0" err="1"/>
              <a:t>tres</a:t>
            </a:r>
            <a:r>
              <a:rPr lang="fr-FR" sz="1600" baseline="0" dirty="0"/>
              <a:t> similaire</a:t>
            </a:r>
          </a:p>
          <a:p>
            <a:endParaRPr lang="es-ES" sz="1600" baseline="0" dirty="0"/>
          </a:p>
          <a:p>
            <a:r>
              <a:rPr lang="fr-FR" sz="1600" baseline="0" dirty="0"/>
              <a:t>Pourquoi en est-il ainsi ? Il y a de nombreuses raisons qui expliquent cela. </a:t>
            </a:r>
            <a:r>
              <a:rPr lang="fr-FR" sz="1200" b="0" i="0" u="none" strike="noStrike" kern="1200" baseline="0" dirty="0">
                <a:solidFill>
                  <a:schemeClr val="tx1"/>
                </a:solidFill>
                <a:latin typeface="+mn-lt"/>
                <a:ea typeface="+mn-ea"/>
                <a:cs typeface="+mn-cs"/>
              </a:rPr>
              <a:t>: </a:t>
            </a:r>
          </a:p>
          <a:p>
            <a:r>
              <a:rPr lang="fr-FR" sz="1200" b="0" i="0" u="none" strike="noStrike" kern="1200" baseline="0" dirty="0">
                <a:solidFill>
                  <a:schemeClr val="tx1"/>
                </a:solidFill>
                <a:latin typeface="+mn-lt"/>
                <a:ea typeface="+mn-ea"/>
                <a:cs typeface="+mn-cs"/>
              </a:rPr>
              <a:t>- Ils ne disposent pas de réseaux professionnels dans le pays d'accueil</a:t>
            </a:r>
          </a:p>
          <a:p>
            <a:r>
              <a:rPr lang="fr-FR" sz="1200" b="0" i="0" u="none" strike="noStrike" kern="1200" baseline="0" dirty="0">
                <a:solidFill>
                  <a:schemeClr val="tx1"/>
                </a:solidFill>
                <a:latin typeface="+mn-lt"/>
                <a:ea typeface="+mn-ea"/>
                <a:cs typeface="+mn-cs"/>
              </a:rPr>
              <a:t>- Leurs diplômes ne sont pas facilement reconnus</a:t>
            </a:r>
          </a:p>
          <a:p>
            <a:r>
              <a:rPr lang="fr-FR" sz="1200" b="0" i="0" u="none" strike="noStrike" kern="1200" baseline="0" dirty="0">
                <a:solidFill>
                  <a:schemeClr val="tx1"/>
                </a:solidFill>
                <a:latin typeface="+mn-lt"/>
                <a:ea typeface="+mn-ea"/>
                <a:cs typeface="+mn-cs"/>
              </a:rPr>
              <a:t>- Ils peuvent souffrir de problèmes de santé importants</a:t>
            </a:r>
          </a:p>
          <a:p>
            <a:r>
              <a:rPr lang="fr-FR" sz="1200" b="0" i="0" u="none" strike="noStrike" kern="1200" baseline="0" dirty="0">
                <a:solidFill>
                  <a:schemeClr val="tx1"/>
                </a:solidFill>
                <a:latin typeface="+mn-lt"/>
                <a:ea typeface="+mn-ea"/>
                <a:cs typeface="+mn-cs"/>
              </a:rPr>
              <a:t>- Compétences linguistiques limitées</a:t>
            </a:r>
          </a:p>
          <a:p>
            <a:endParaRPr lang="fr-FR" sz="1200" b="0" i="0" u="none" strike="noStrike" kern="1200" baseline="0" dirty="0">
              <a:solidFill>
                <a:schemeClr val="tx1"/>
              </a:solidFill>
              <a:latin typeface="+mn-lt"/>
              <a:ea typeface="+mn-ea"/>
              <a:cs typeface="+mn-cs"/>
            </a:endParaRPr>
          </a:p>
          <a:p>
            <a:r>
              <a:rPr lang="fr-FR" sz="1200" b="0" i="0" u="none" strike="noStrike" kern="1200" baseline="0" dirty="0">
                <a:solidFill>
                  <a:schemeClr val="tx1"/>
                </a:solidFill>
                <a:latin typeface="+mn-lt"/>
                <a:ea typeface="+mn-ea"/>
                <a:cs typeface="+mn-cs"/>
              </a:rPr>
              <a:t>Dans ce contexte, surmonter la barrière linguistique est l'une des priorités. La formation linguistique, et en particulier les cours qui ciblent les besoins et les compétences spécifiques des BPI, peuvent être extrêmement bénéfiques</a:t>
            </a:r>
            <a:endParaRPr lang="en-US" dirty="0"/>
          </a:p>
        </p:txBody>
      </p:sp>
      <p:sp>
        <p:nvSpPr>
          <p:cNvPr id="4" name="Slide Number Placeholder 3"/>
          <p:cNvSpPr>
            <a:spLocks noGrp="1"/>
          </p:cNvSpPr>
          <p:nvPr>
            <p:ph type="sldNum" sz="quarter" idx="10"/>
          </p:nvPr>
        </p:nvSpPr>
        <p:spPr/>
        <p:txBody>
          <a:bodyPr/>
          <a:lstStyle/>
          <a:p>
            <a:fld id="{05B2F94F-8BE5-4D44-8E3A-8038391DB334}" type="slidenum">
              <a:rPr lang="en-US" smtClean="0"/>
              <a:t>5</a:t>
            </a:fld>
            <a:endParaRPr lang="en-US"/>
          </a:p>
        </p:txBody>
      </p:sp>
    </p:spTree>
    <p:extLst>
      <p:ext uri="{BB962C8B-B14F-4D97-AF65-F5344CB8AC3E}">
        <p14:creationId xmlns:p14="http://schemas.microsoft.com/office/powerpoint/2010/main" val="3705000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554A4-19EA-0FEA-7A12-C25983AB9F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D55AA6-B717-C552-E3D2-341FA504F0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7B3739-35C2-CB63-D6DD-79B1349B48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B240E8-8CA5-D53C-0CB4-04AEE2AB5357}"/>
              </a:ext>
            </a:extLst>
          </p:cNvPr>
          <p:cNvSpPr>
            <a:spLocks noGrp="1"/>
          </p:cNvSpPr>
          <p:nvPr>
            <p:ph type="sldNum" sz="quarter" idx="10"/>
          </p:nvPr>
        </p:nvSpPr>
        <p:spPr/>
        <p:txBody>
          <a:bodyPr/>
          <a:lstStyle/>
          <a:p>
            <a:fld id="{05B2F94F-8BE5-4D44-8E3A-8038391DB334}" type="slidenum">
              <a:rPr lang="en-US" smtClean="0"/>
              <a:t>11</a:t>
            </a:fld>
            <a:endParaRPr lang="en-US"/>
          </a:p>
        </p:txBody>
      </p:sp>
    </p:spTree>
    <p:extLst>
      <p:ext uri="{BB962C8B-B14F-4D97-AF65-F5344CB8AC3E}">
        <p14:creationId xmlns:p14="http://schemas.microsoft.com/office/powerpoint/2010/main" val="990810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F29-C436-206A-4D9A-0190A0984E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EADA71-96A4-4952-6344-72E06CCFF3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3A30D-0E39-BDBD-C06D-1AB012917F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3B20F5-EE32-3542-08BB-53FB98D90FCA}"/>
              </a:ext>
            </a:extLst>
          </p:cNvPr>
          <p:cNvSpPr>
            <a:spLocks noGrp="1"/>
          </p:cNvSpPr>
          <p:nvPr>
            <p:ph type="sldNum" sz="quarter" idx="10"/>
          </p:nvPr>
        </p:nvSpPr>
        <p:spPr/>
        <p:txBody>
          <a:bodyPr/>
          <a:lstStyle/>
          <a:p>
            <a:fld id="{05B2F94F-8BE5-4D44-8E3A-8038391DB334}" type="slidenum">
              <a:rPr lang="en-US" smtClean="0"/>
              <a:t>12</a:t>
            </a:fld>
            <a:endParaRPr lang="en-US"/>
          </a:p>
        </p:txBody>
      </p:sp>
    </p:spTree>
    <p:extLst>
      <p:ext uri="{BB962C8B-B14F-4D97-AF65-F5344CB8AC3E}">
        <p14:creationId xmlns:p14="http://schemas.microsoft.com/office/powerpoint/2010/main" val="2387134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BE453-DD25-AA26-4C24-D6609C5554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94EC6C-9DEE-0D46-3A1E-36C40BEE37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3B9C4-F19E-B9BF-8059-2F30C8C16F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E118D3-DD57-7A02-0C47-987E8D2D85FE}"/>
              </a:ext>
            </a:extLst>
          </p:cNvPr>
          <p:cNvSpPr>
            <a:spLocks noGrp="1"/>
          </p:cNvSpPr>
          <p:nvPr>
            <p:ph type="sldNum" sz="quarter" idx="10"/>
          </p:nvPr>
        </p:nvSpPr>
        <p:spPr/>
        <p:txBody>
          <a:bodyPr/>
          <a:lstStyle/>
          <a:p>
            <a:fld id="{05B2F94F-8BE5-4D44-8E3A-8038391DB334}" type="slidenum">
              <a:rPr lang="en-US" smtClean="0"/>
              <a:t>13</a:t>
            </a:fld>
            <a:endParaRPr lang="en-US"/>
          </a:p>
        </p:txBody>
      </p:sp>
    </p:spTree>
    <p:extLst>
      <p:ext uri="{BB962C8B-B14F-4D97-AF65-F5344CB8AC3E}">
        <p14:creationId xmlns:p14="http://schemas.microsoft.com/office/powerpoint/2010/main" val="1752706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5DC21-F042-F14E-4450-690EB0221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DC91CE-353B-53FD-C7AB-033C54B3D2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2502CD-714A-4E15-D2EC-2DE7669F6D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33011E-BDB6-A80F-758B-8F28C0EF2E63}"/>
              </a:ext>
            </a:extLst>
          </p:cNvPr>
          <p:cNvSpPr>
            <a:spLocks noGrp="1"/>
          </p:cNvSpPr>
          <p:nvPr>
            <p:ph type="sldNum" sz="quarter" idx="10"/>
          </p:nvPr>
        </p:nvSpPr>
        <p:spPr/>
        <p:txBody>
          <a:bodyPr/>
          <a:lstStyle/>
          <a:p>
            <a:fld id="{05B2F94F-8BE5-4D44-8E3A-8038391DB334}" type="slidenum">
              <a:rPr lang="en-US" smtClean="0"/>
              <a:t>14</a:t>
            </a:fld>
            <a:endParaRPr lang="en-US"/>
          </a:p>
        </p:txBody>
      </p:sp>
    </p:spTree>
    <p:extLst>
      <p:ext uri="{BB962C8B-B14F-4D97-AF65-F5344CB8AC3E}">
        <p14:creationId xmlns:p14="http://schemas.microsoft.com/office/powerpoint/2010/main" val="2106385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C608A4-2698-402E-AD33-BC67F953CBA1}" type="slidenum">
              <a:rPr lang="en-US" smtClean="0"/>
              <a:t>15</a:t>
            </a:fld>
            <a:endParaRPr lang="en-US"/>
          </a:p>
        </p:txBody>
      </p:sp>
    </p:spTree>
    <p:extLst>
      <p:ext uri="{BB962C8B-B14F-4D97-AF65-F5344CB8AC3E}">
        <p14:creationId xmlns:p14="http://schemas.microsoft.com/office/powerpoint/2010/main" val="1900750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57E5-2529-1B68-1C62-D7B150ECB1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D69801-5482-A98E-9476-76AE77739B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68D124-31A6-9F56-43E7-179149FEE788}"/>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A8AF44C2-95B7-A382-01CA-054315F24D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2E99D-2AD5-7A10-7F58-B8BDA0811DB9}"/>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302678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5DB96-2379-746E-3271-E97F922412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C97D59-9EBC-3C8A-B1A5-568C9127E4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7E645A-366E-32B7-B04D-9D363D20AECE}"/>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7E276470-59EE-4377-F8D0-5E98F1AF22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D3DC6E-0C2E-8539-EC23-7547977752BF}"/>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201848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F123A5-87A2-AF2C-5063-D1B99A0BAE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41F09F-32D1-3EB7-8415-9102ECC852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1CD3CA-E1D7-A74E-90A8-7EA98A4D7CAF}"/>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8FACDB35-9C4B-7252-55EB-E1E43A857B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C0E0DE-A496-245D-F873-D3C2D73FFE8C}"/>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203244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A4981-CDAD-56E3-0DD5-3AA89BBFA4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506CF5-E8EC-3544-04A7-6514655C3E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81A906-5FBE-DBD2-665E-BDA0F8D81127}"/>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44DB8327-509B-EB26-1C7F-3F19F032A5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162D62-E214-A37C-955B-4435425884FB}"/>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3503627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B6EE-8B9A-4C01-A854-C16265E7B0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DF4940-FBA4-0992-31AC-6098417D92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6A78B1-A690-818D-46EE-115F5F330573}"/>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A952EE1C-5410-4F08-99A9-48493BB6F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1B8BB4-3ED3-AF69-1FC6-ADCFC3BBFE95}"/>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141313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670E9-DF6E-9290-E691-F762EC7A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DF12D2-4E61-520F-0DD6-5AFC554068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891C6A-D7C1-E3DD-F5B1-6E27E0B71C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B7917A-D1C7-9283-62DC-DB01D6EE888B}"/>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6" name="Footer Placeholder 5">
            <a:extLst>
              <a:ext uri="{FF2B5EF4-FFF2-40B4-BE49-F238E27FC236}">
                <a16:creationId xmlns:a16="http://schemas.microsoft.com/office/drawing/2014/main" id="{8F42EB61-44A8-9AE6-7F4F-F9DA47BA5F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BA4C36-7D87-740D-2370-6A298C381A78}"/>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3291693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341F1-A48E-897F-BA7C-08E7D34FFD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B53740-3005-6743-AC01-043B5128A9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195C63-7D0D-E8D1-2C2B-F1759CC60A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5EE28D-B0BC-6FA9-F251-53C8744ADF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9AD914-3B8C-F356-DC5D-687999DA2F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A63252-9108-7C60-708A-7AF36FBF3BB8}"/>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8" name="Footer Placeholder 7">
            <a:extLst>
              <a:ext uri="{FF2B5EF4-FFF2-40B4-BE49-F238E27FC236}">
                <a16:creationId xmlns:a16="http://schemas.microsoft.com/office/drawing/2014/main" id="{75EDD2B7-0B03-51E6-9134-4EAA59CE9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7C8EE3-610D-1888-A207-A73A08A4010B}"/>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129934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AE94F-0C08-FE90-2EDA-94CC240117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9424EB-A08E-2693-7133-C7446013FE4B}"/>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4" name="Footer Placeholder 3">
            <a:extLst>
              <a:ext uri="{FF2B5EF4-FFF2-40B4-BE49-F238E27FC236}">
                <a16:creationId xmlns:a16="http://schemas.microsoft.com/office/drawing/2014/main" id="{1F78B482-25FA-8F0D-05E1-1F8B6A3092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8BE2F3-A701-E4FC-1E48-5E24AE76CA86}"/>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1125043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FDA221-E753-9FE7-90E9-705A4F3D69DC}"/>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3" name="Footer Placeholder 2">
            <a:extLst>
              <a:ext uri="{FF2B5EF4-FFF2-40B4-BE49-F238E27FC236}">
                <a16:creationId xmlns:a16="http://schemas.microsoft.com/office/drawing/2014/main" id="{71C74B26-E687-793D-C8E7-E5895A9864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FED5F8-E565-F2E0-97F4-66B232AC674A}"/>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1358998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06A74-841A-1041-FCB5-ADE2947510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FE5AC6-C161-8FD5-A916-99F15820CB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E69CA0-FA4B-009E-0C14-75A05C699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B8A310-75C3-6DE3-B973-E7F296CB3826}"/>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6" name="Footer Placeholder 5">
            <a:extLst>
              <a:ext uri="{FF2B5EF4-FFF2-40B4-BE49-F238E27FC236}">
                <a16:creationId xmlns:a16="http://schemas.microsoft.com/office/drawing/2014/main" id="{1FA872E9-8534-01D2-7F97-79F4D834BC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FC5A3D-41B2-AED4-6F28-2458FA3B9974}"/>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4120102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1E6D4-8281-DD89-F9E2-717F0A3D2C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4A8D58-55C0-8E45-5EEC-DBF759B648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7D16AC-BD35-CECA-4A77-E45670FC0E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301345-7140-FF78-271C-E547215D93C5}"/>
              </a:ext>
            </a:extLst>
          </p:cNvPr>
          <p:cNvSpPr>
            <a:spLocks noGrp="1"/>
          </p:cNvSpPr>
          <p:nvPr>
            <p:ph type="dt" sz="half" idx="10"/>
          </p:nvPr>
        </p:nvSpPr>
        <p:spPr/>
        <p:txBody>
          <a:bodyPr/>
          <a:lstStyle/>
          <a:p>
            <a:fld id="{49A2BE81-B7F6-4352-A63A-332AE01B3BBF}" type="datetimeFigureOut">
              <a:rPr lang="en-US" smtClean="0"/>
              <a:t>2026-04-28</a:t>
            </a:fld>
            <a:endParaRPr lang="en-US"/>
          </a:p>
        </p:txBody>
      </p:sp>
      <p:sp>
        <p:nvSpPr>
          <p:cNvPr id="6" name="Footer Placeholder 5">
            <a:extLst>
              <a:ext uri="{FF2B5EF4-FFF2-40B4-BE49-F238E27FC236}">
                <a16:creationId xmlns:a16="http://schemas.microsoft.com/office/drawing/2014/main" id="{6716FDAA-D922-92EA-2533-BE84A4007C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90FB0-185B-DCCA-DF0B-724E48400D05}"/>
              </a:ext>
            </a:extLst>
          </p:cNvPr>
          <p:cNvSpPr>
            <a:spLocks noGrp="1"/>
          </p:cNvSpPr>
          <p:nvPr>
            <p:ph type="sldNum" sz="quarter" idx="12"/>
          </p:nvPr>
        </p:nvSpPr>
        <p:spPr/>
        <p:txBody>
          <a:bodyPr/>
          <a:lstStyle/>
          <a:p>
            <a:fld id="{00A9A1DA-8EF1-427D-9A66-CE3BF660FEEA}" type="slidenum">
              <a:rPr lang="en-US" smtClean="0"/>
              <a:t>‹#›</a:t>
            </a:fld>
            <a:endParaRPr lang="en-US"/>
          </a:p>
        </p:txBody>
      </p:sp>
    </p:spTree>
    <p:extLst>
      <p:ext uri="{BB962C8B-B14F-4D97-AF65-F5344CB8AC3E}">
        <p14:creationId xmlns:p14="http://schemas.microsoft.com/office/powerpoint/2010/main" val="989909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314751-E998-B157-2D35-DFD2B126F6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4660CE-5B02-6200-2864-0CF747AA6C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0AC758-ECC8-3A36-2EC0-50CBFC7F2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A2BE81-B7F6-4352-A63A-332AE01B3BBF}" type="datetimeFigureOut">
              <a:rPr lang="en-US" smtClean="0"/>
              <a:t>2026-04-28</a:t>
            </a:fld>
            <a:endParaRPr lang="en-US"/>
          </a:p>
        </p:txBody>
      </p:sp>
      <p:sp>
        <p:nvSpPr>
          <p:cNvPr id="5" name="Footer Placeholder 4">
            <a:extLst>
              <a:ext uri="{FF2B5EF4-FFF2-40B4-BE49-F238E27FC236}">
                <a16:creationId xmlns:a16="http://schemas.microsoft.com/office/drawing/2014/main" id="{0A89EE85-D40F-EF7A-737D-5E14F85B20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5230A1F-429D-EC16-D8FA-969559B79E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A9A1DA-8EF1-427D-9A66-CE3BF660FEEA}" type="slidenum">
              <a:rPr lang="en-US" smtClean="0"/>
              <a:t>‹#›</a:t>
            </a:fld>
            <a:endParaRPr lang="en-US"/>
          </a:p>
        </p:txBody>
      </p:sp>
    </p:spTree>
    <p:extLst>
      <p:ext uri="{BB962C8B-B14F-4D97-AF65-F5344CB8AC3E}">
        <p14:creationId xmlns:p14="http://schemas.microsoft.com/office/powerpoint/2010/main" val="3959931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chart" Target="../charts/chart1.xml"/><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2.png"/><Relationship Id="rId7" Type="http://schemas.openxmlformats.org/officeDocument/2006/relationships/diagramLayout" Target="../diagrams/layout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4.png"/><Relationship Id="rId10" Type="http://schemas.microsoft.com/office/2007/relationships/diagramDrawing" Target="../diagrams/drawing1.xml"/><Relationship Id="rId4" Type="http://schemas.openxmlformats.org/officeDocument/2006/relationships/image" Target="../media/image3.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2.png"/><Relationship Id="rId7" Type="http://schemas.openxmlformats.org/officeDocument/2006/relationships/diagramLayout" Target="../diagrams/layout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4.png"/><Relationship Id="rId10" Type="http://schemas.microsoft.com/office/2007/relationships/diagramDrawing" Target="../diagrams/drawing2.xml"/><Relationship Id="rId4" Type="http://schemas.openxmlformats.org/officeDocument/2006/relationships/image" Target="../media/image3.png"/><Relationship Id="rId9" Type="http://schemas.openxmlformats.org/officeDocument/2006/relationships/diagramColors" Target="../diagrams/colors2.xml"/></Relationships>
</file>

<file path=ppt/slides/_rels/slide6.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2.pn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1.png"/><Relationship Id="rId2" Type="http://schemas.openxmlformats.org/officeDocument/2006/relationships/image" Target="../media/image5.png"/><Relationship Id="rId16"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9.png"/><Relationship Id="rId14"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2.pn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1.png"/><Relationship Id="rId2" Type="http://schemas.openxmlformats.org/officeDocument/2006/relationships/image" Target="../media/image5.png"/><Relationship Id="rId16"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9.png"/><Relationship Id="rId14"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2.pn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1.png"/><Relationship Id="rId2" Type="http://schemas.openxmlformats.org/officeDocument/2006/relationships/image" Target="../media/image5.png"/><Relationship Id="rId16"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9.png"/><Relationship Id="rId14" Type="http://schemas.openxmlformats.org/officeDocument/2006/relationships/image" Target="../media/image13.png"/></Relationships>
</file>

<file path=ppt/slides/_rels/slide9.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2.png"/><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1.png"/><Relationship Id="rId2" Type="http://schemas.openxmlformats.org/officeDocument/2006/relationships/image" Target="../media/image5.png"/><Relationship Id="rId16" Type="http://schemas.openxmlformats.org/officeDocument/2006/relationships/image" Target="../media/image15.png"/><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9.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789FC-8D7F-F8FA-ABDA-E7349501B5FB}"/>
              </a:ext>
            </a:extLst>
          </p:cNvPr>
          <p:cNvSpPr>
            <a:spLocks noGrp="1"/>
          </p:cNvSpPr>
          <p:nvPr>
            <p:ph type="ctrTitle"/>
          </p:nvPr>
        </p:nvSpPr>
        <p:spPr>
          <a:xfrm>
            <a:off x="-376518" y="182879"/>
            <a:ext cx="12568518" cy="5690796"/>
          </a:xfrm>
        </p:spPr>
        <p:txBody>
          <a:bodyPr>
            <a:noAutofit/>
          </a:bodyPr>
          <a:lstStyle/>
          <a:p>
            <a:r>
              <a:rPr lang="fr-FR" sz="4400" b="1" dirty="0" err="1">
                <a:solidFill>
                  <a:srgbClr val="2E24F8"/>
                </a:solidFill>
                <a:latin typeface="Candara" panose="020E0502030303020204" pitchFamily="34" charset="0"/>
              </a:rPr>
              <a:t>Improving</a:t>
            </a:r>
            <a:r>
              <a:rPr lang="fr-FR" sz="4400" b="1" dirty="0">
                <a:solidFill>
                  <a:srgbClr val="2E24F8"/>
                </a:solidFill>
                <a:latin typeface="Candara" panose="020E0502030303020204" pitchFamily="34" charset="0"/>
              </a:rPr>
              <a:t> </a:t>
            </a:r>
            <a:r>
              <a:rPr lang="fr-FR" sz="4400" b="1" dirty="0" err="1">
                <a:solidFill>
                  <a:srgbClr val="2E24F8"/>
                </a:solidFill>
                <a:latin typeface="Candara" panose="020E0502030303020204" pitchFamily="34" charset="0"/>
              </a:rPr>
              <a:t>refugee</a:t>
            </a:r>
            <a:r>
              <a:rPr lang="fr-FR" sz="4400" b="1" dirty="0">
                <a:solidFill>
                  <a:srgbClr val="2E24F8"/>
                </a:solidFill>
                <a:latin typeface="Candara" panose="020E0502030303020204" pitchFamily="34" charset="0"/>
              </a:rPr>
              <a:t> </a:t>
            </a:r>
            <a:r>
              <a:rPr lang="fr-FR" sz="4400" b="1" dirty="0" err="1">
                <a:solidFill>
                  <a:srgbClr val="2E24F8"/>
                </a:solidFill>
                <a:latin typeface="Candara" panose="020E0502030303020204" pitchFamily="34" charset="0"/>
              </a:rPr>
              <a:t>integration</a:t>
            </a:r>
            <a:br>
              <a:rPr lang="fr-FR" sz="4400" b="1" dirty="0">
                <a:solidFill>
                  <a:srgbClr val="2E24F8"/>
                </a:solidFill>
                <a:latin typeface="Candara" panose="020E0502030303020204" pitchFamily="34" charset="0"/>
              </a:rPr>
            </a:br>
            <a:r>
              <a:rPr lang="fr-FR" sz="4400" b="1" dirty="0">
                <a:solidFill>
                  <a:srgbClr val="2E24F8"/>
                </a:solidFill>
                <a:latin typeface="Candara" panose="020E0502030303020204" pitchFamily="34" charset="0"/>
              </a:rPr>
              <a:t> in Luxembourg:</a:t>
            </a:r>
            <a:br>
              <a:rPr lang="fr-FR" sz="4400" b="1" dirty="0">
                <a:solidFill>
                  <a:srgbClr val="2E24F8"/>
                </a:solidFill>
                <a:latin typeface="Candara" panose="020E0502030303020204" pitchFamily="34" charset="0"/>
              </a:rPr>
            </a:br>
            <a:r>
              <a:rPr lang="fr-FR" sz="2000" b="1" dirty="0">
                <a:solidFill>
                  <a:srgbClr val="2E24F8"/>
                </a:solidFill>
                <a:latin typeface="Candara" panose="020E0502030303020204" pitchFamily="34" charset="0"/>
              </a:rPr>
              <a:t> </a:t>
            </a:r>
            <a:br>
              <a:rPr lang="fr-FR" sz="4400" b="1" dirty="0">
                <a:solidFill>
                  <a:srgbClr val="2E24F8"/>
                </a:solidFill>
                <a:latin typeface="Candara" panose="020E0502030303020204" pitchFamily="34" charset="0"/>
              </a:rPr>
            </a:br>
            <a:r>
              <a:rPr lang="fr-FR" sz="4000" b="1" dirty="0">
                <a:solidFill>
                  <a:srgbClr val="2E24F8"/>
                </a:solidFill>
                <a:latin typeface="Candara" panose="020E0502030303020204" pitchFamily="34" charset="0"/>
              </a:rPr>
              <a:t>First </a:t>
            </a:r>
            <a:r>
              <a:rPr lang="fr-FR" sz="4000" b="1" dirty="0" err="1">
                <a:solidFill>
                  <a:srgbClr val="2E24F8"/>
                </a:solidFill>
                <a:latin typeface="Candara" panose="020E0502030303020204" pitchFamily="34" charset="0"/>
              </a:rPr>
              <a:t>evidence</a:t>
            </a:r>
            <a:r>
              <a:rPr lang="fr-FR" sz="4000" b="1" dirty="0">
                <a:solidFill>
                  <a:srgbClr val="2E24F8"/>
                </a:solidFill>
                <a:latin typeface="Candara" panose="020E0502030303020204" pitchFamily="34" charset="0"/>
              </a:rPr>
              <a:t> </a:t>
            </a:r>
            <a:r>
              <a:rPr lang="fr-FR" sz="4000" b="1" dirty="0" err="1">
                <a:solidFill>
                  <a:srgbClr val="2E24F8"/>
                </a:solidFill>
                <a:latin typeface="Candara" panose="020E0502030303020204" pitchFamily="34" charset="0"/>
              </a:rPr>
              <a:t>from</a:t>
            </a:r>
            <a:r>
              <a:rPr lang="fr-FR" sz="4000" b="1" dirty="0">
                <a:solidFill>
                  <a:srgbClr val="2E24F8"/>
                </a:solidFill>
                <a:latin typeface="Candara" panose="020E0502030303020204" pitchFamily="34" charset="0"/>
              </a:rPr>
              <a:t> a </a:t>
            </a:r>
            <a:r>
              <a:rPr lang="fr-FR" sz="4000" b="1" dirty="0" err="1">
                <a:solidFill>
                  <a:srgbClr val="2E24F8"/>
                </a:solidFill>
                <a:latin typeface="Candara" panose="020E0502030303020204" pitchFamily="34" charset="0"/>
              </a:rPr>
              <a:t>randomized</a:t>
            </a:r>
            <a:r>
              <a:rPr lang="fr-FR" sz="4000" b="1" dirty="0">
                <a:solidFill>
                  <a:srgbClr val="2E24F8"/>
                </a:solidFill>
                <a:latin typeface="Candara" panose="020E0502030303020204" pitchFamily="34" charset="0"/>
              </a:rPr>
              <a:t> </a:t>
            </a:r>
            <a:r>
              <a:rPr lang="fr-FR" sz="4000" b="1" dirty="0" err="1">
                <a:solidFill>
                  <a:srgbClr val="2E24F8"/>
                </a:solidFill>
                <a:latin typeface="Candara" panose="020E0502030303020204" pitchFamily="34" charset="0"/>
              </a:rPr>
              <a:t>controlled</a:t>
            </a:r>
            <a:r>
              <a:rPr lang="fr-FR" sz="4000" b="1" dirty="0">
                <a:solidFill>
                  <a:srgbClr val="2E24F8"/>
                </a:solidFill>
                <a:latin typeface="Candara" panose="020E0502030303020204" pitchFamily="34" charset="0"/>
              </a:rPr>
              <a:t> trial</a:t>
            </a:r>
            <a:br>
              <a:rPr lang="fr-FR" sz="4000" b="1" dirty="0">
                <a:solidFill>
                  <a:srgbClr val="2E24F8"/>
                </a:solidFill>
                <a:latin typeface="Candara" panose="020E0502030303020204" pitchFamily="34" charset="0"/>
              </a:rPr>
            </a:br>
            <a:br>
              <a:rPr lang="fr-FR" sz="4000" b="1" dirty="0">
                <a:solidFill>
                  <a:srgbClr val="2E24F8"/>
                </a:solidFill>
                <a:latin typeface="Candara" panose="020E0502030303020204" pitchFamily="34" charset="0"/>
              </a:rPr>
            </a:br>
            <a:r>
              <a:rPr lang="fr-FR" sz="3600" b="1" dirty="0">
                <a:latin typeface="Candara" panose="020E0502030303020204" pitchFamily="34" charset="0"/>
              </a:rPr>
              <a:t>Martín Fernández (LISER)</a:t>
            </a:r>
            <a:br>
              <a:rPr lang="fr-FR" sz="3600" b="1" dirty="0">
                <a:latin typeface="Candara" panose="020E0502030303020204" pitchFamily="34" charset="0"/>
              </a:rPr>
            </a:br>
            <a:r>
              <a:rPr lang="fr-FR" sz="3600" b="1" dirty="0">
                <a:latin typeface="Candara" panose="020E0502030303020204" pitchFamily="34" charset="0"/>
              </a:rPr>
              <a:t>April 28, 2026   </a:t>
            </a:r>
            <a:br>
              <a:rPr lang="fr-FR" sz="4000" b="1" dirty="0">
                <a:latin typeface="Candara" panose="020E0502030303020204" pitchFamily="34" charset="0"/>
              </a:rPr>
            </a:br>
            <a:endParaRPr lang="en-US" sz="4400" dirty="0"/>
          </a:p>
        </p:txBody>
      </p:sp>
      <p:pic>
        <p:nvPicPr>
          <p:cNvPr id="5" name="Picture 4">
            <a:extLst>
              <a:ext uri="{FF2B5EF4-FFF2-40B4-BE49-F238E27FC236}">
                <a16:creationId xmlns:a16="http://schemas.microsoft.com/office/drawing/2014/main" id="{56F06446-72E4-6509-27AA-E70774CD5D06}"/>
              </a:ext>
            </a:extLst>
          </p:cNvPr>
          <p:cNvPicPr>
            <a:picLocks noChangeAspect="1"/>
          </p:cNvPicPr>
          <p:nvPr/>
        </p:nvPicPr>
        <p:blipFill>
          <a:blip r:embed="rId2"/>
          <a:stretch>
            <a:fillRect/>
          </a:stretch>
        </p:blipFill>
        <p:spPr>
          <a:xfrm>
            <a:off x="8725470" y="5404340"/>
            <a:ext cx="3148451" cy="938669"/>
          </a:xfrm>
          <a:prstGeom prst="rect">
            <a:avLst/>
          </a:prstGeom>
        </p:spPr>
      </p:pic>
    </p:spTree>
    <p:extLst>
      <p:ext uri="{BB962C8B-B14F-4D97-AF65-F5344CB8AC3E}">
        <p14:creationId xmlns:p14="http://schemas.microsoft.com/office/powerpoint/2010/main" val="317554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336" y="381656"/>
            <a:ext cx="11965261" cy="1325563"/>
          </a:xfrm>
        </p:spPr>
        <p:txBody>
          <a:bodyPr>
            <a:normAutofit/>
          </a:bodyPr>
          <a:lstStyle/>
          <a:p>
            <a:r>
              <a:rPr lang="fr-FR" sz="4200" b="1" dirty="0">
                <a:solidFill>
                  <a:srgbClr val="2E24F8"/>
                </a:solidFill>
                <a:latin typeface="Candara" panose="020E0502030303020204" pitchFamily="34" charset="0"/>
              </a:rPr>
              <a:t> </a:t>
            </a:r>
            <a:r>
              <a:rPr lang="fr-FR" sz="4200" b="1" dirty="0" err="1">
                <a:solidFill>
                  <a:srgbClr val="2E24F8"/>
                </a:solidFill>
                <a:latin typeface="Candara" panose="020E0502030303020204" pitchFamily="34" charset="0"/>
              </a:rPr>
              <a:t>Randomized</a:t>
            </a:r>
            <a:r>
              <a:rPr lang="fr-FR" sz="4200" b="1" dirty="0">
                <a:solidFill>
                  <a:srgbClr val="2E24F8"/>
                </a:solidFill>
                <a:latin typeface="Candara" panose="020E0502030303020204" pitchFamily="34" charset="0"/>
              </a:rPr>
              <a:t> </a:t>
            </a:r>
            <a:r>
              <a:rPr lang="fr-FR" sz="4200" b="1" dirty="0" err="1">
                <a:solidFill>
                  <a:srgbClr val="2E24F8"/>
                </a:solidFill>
                <a:latin typeface="Candara" panose="020E0502030303020204" pitchFamily="34" charset="0"/>
              </a:rPr>
              <a:t>controlled</a:t>
            </a:r>
            <a:r>
              <a:rPr lang="fr-FR" sz="4200" b="1" dirty="0">
                <a:solidFill>
                  <a:srgbClr val="2E24F8"/>
                </a:solidFill>
                <a:latin typeface="Candara" panose="020E0502030303020204" pitchFamily="34" charset="0"/>
              </a:rPr>
              <a:t> trials (RCT)</a:t>
            </a:r>
          </a:p>
        </p:txBody>
      </p:sp>
      <p:sp>
        <p:nvSpPr>
          <p:cNvPr id="3" name="Content Placeholder 2"/>
          <p:cNvSpPr>
            <a:spLocks noGrp="1"/>
          </p:cNvSpPr>
          <p:nvPr>
            <p:ph idx="1"/>
          </p:nvPr>
        </p:nvSpPr>
        <p:spPr>
          <a:xfrm>
            <a:off x="413480" y="2059834"/>
            <a:ext cx="10515600" cy="4351338"/>
          </a:xfrm>
        </p:spPr>
        <p:txBody>
          <a:bodyPr/>
          <a:lstStyle/>
          <a:p>
            <a:pPr marL="0" indent="0">
              <a:buNone/>
            </a:pPr>
            <a:r>
              <a:rPr lang="en-US" dirty="0"/>
              <a:t> </a:t>
            </a:r>
          </a:p>
        </p:txBody>
      </p:sp>
      <p:grpSp>
        <p:nvGrpSpPr>
          <p:cNvPr id="7" name="Google Shape;267;p29"/>
          <p:cNvGrpSpPr/>
          <p:nvPr/>
        </p:nvGrpSpPr>
        <p:grpSpPr>
          <a:xfrm>
            <a:off x="-92557" y="1690688"/>
            <a:ext cx="3647128" cy="3584826"/>
            <a:chOff x="489325" y="1417506"/>
            <a:chExt cx="3760873" cy="4022236"/>
          </a:xfrm>
          <a:noFill/>
        </p:grpSpPr>
        <p:sp>
          <p:nvSpPr>
            <p:cNvPr id="8" name="Google Shape;268;p29"/>
            <p:cNvSpPr txBox="1"/>
            <p:nvPr/>
          </p:nvSpPr>
          <p:spPr>
            <a:xfrm>
              <a:off x="489325" y="1417506"/>
              <a:ext cx="3760873" cy="517950"/>
            </a:xfrm>
            <a:prstGeom prst="rect">
              <a:avLst/>
            </a:prstGeom>
            <a:grp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2400" b="1" dirty="0">
                  <a:latin typeface="Candara" panose="020E0502030303020204" pitchFamily="34" charset="0"/>
                  <a:ea typeface="Century Gothic"/>
                  <a:cs typeface="Century Gothic"/>
                  <a:sym typeface="Century Gothic"/>
                </a:rPr>
                <a:t>Population</a:t>
              </a:r>
              <a:endParaRPr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9" name="Google Shape;269;p29"/>
            <p:cNvSpPr/>
            <p:nvPr/>
          </p:nvSpPr>
          <p:spPr>
            <a:xfrm>
              <a:off x="683876" y="2008642"/>
              <a:ext cx="3336000" cy="3431100"/>
            </a:xfrm>
            <a:prstGeom prst="ellipse">
              <a:avLst/>
            </a:prstGeom>
            <a:grpFill/>
            <a:ln w="28575">
              <a:solidFill>
                <a:schemeClr val="accent2"/>
              </a:solid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pic>
          <p:nvPicPr>
            <p:cNvPr id="10" name="Google Shape;270;p29"/>
            <p:cNvPicPr preferRelativeResize="0"/>
            <p:nvPr/>
          </p:nvPicPr>
          <p:blipFill rotWithShape="1">
            <a:blip r:embed="rId2">
              <a:alphaModFix/>
            </a:blip>
            <a:srcRect/>
            <a:stretch/>
          </p:blipFill>
          <p:spPr>
            <a:xfrm>
              <a:off x="1268303" y="2494652"/>
              <a:ext cx="356842" cy="415290"/>
            </a:xfrm>
            <a:prstGeom prst="rect">
              <a:avLst/>
            </a:prstGeom>
            <a:grpFill/>
            <a:ln>
              <a:noFill/>
            </a:ln>
          </p:spPr>
        </p:pic>
        <p:pic>
          <p:nvPicPr>
            <p:cNvPr id="11" name="Google Shape;271;p29"/>
            <p:cNvPicPr preferRelativeResize="0"/>
            <p:nvPr/>
          </p:nvPicPr>
          <p:blipFill rotWithShape="1">
            <a:blip r:embed="rId3">
              <a:alphaModFix/>
            </a:blip>
            <a:srcRect/>
            <a:stretch/>
          </p:blipFill>
          <p:spPr>
            <a:xfrm>
              <a:off x="1695023" y="2172435"/>
              <a:ext cx="356842" cy="415290"/>
            </a:xfrm>
            <a:prstGeom prst="rect">
              <a:avLst/>
            </a:prstGeom>
            <a:grpFill/>
            <a:ln>
              <a:noFill/>
            </a:ln>
          </p:spPr>
        </p:pic>
        <p:pic>
          <p:nvPicPr>
            <p:cNvPr id="12" name="Google Shape;272;p29"/>
            <p:cNvPicPr preferRelativeResize="0"/>
            <p:nvPr/>
          </p:nvPicPr>
          <p:blipFill rotWithShape="1">
            <a:blip r:embed="rId4">
              <a:alphaModFix/>
            </a:blip>
            <a:srcRect/>
            <a:stretch/>
          </p:blipFill>
          <p:spPr>
            <a:xfrm>
              <a:off x="1337971" y="3086835"/>
              <a:ext cx="356842" cy="415290"/>
            </a:xfrm>
            <a:prstGeom prst="rect">
              <a:avLst/>
            </a:prstGeom>
            <a:grpFill/>
            <a:ln>
              <a:noFill/>
            </a:ln>
          </p:spPr>
        </p:pic>
        <p:pic>
          <p:nvPicPr>
            <p:cNvPr id="13" name="Google Shape;273;p29"/>
            <p:cNvPicPr preferRelativeResize="0"/>
            <p:nvPr/>
          </p:nvPicPr>
          <p:blipFill rotWithShape="1">
            <a:blip r:embed="rId5">
              <a:alphaModFix/>
            </a:blip>
            <a:srcRect/>
            <a:stretch/>
          </p:blipFill>
          <p:spPr>
            <a:xfrm>
              <a:off x="902543" y="2895247"/>
              <a:ext cx="356842" cy="415290"/>
            </a:xfrm>
            <a:prstGeom prst="rect">
              <a:avLst/>
            </a:prstGeom>
            <a:grpFill/>
            <a:ln>
              <a:noFill/>
            </a:ln>
          </p:spPr>
        </p:pic>
        <p:pic>
          <p:nvPicPr>
            <p:cNvPr id="14" name="Google Shape;274;p29"/>
            <p:cNvPicPr preferRelativeResize="0"/>
            <p:nvPr/>
          </p:nvPicPr>
          <p:blipFill rotWithShape="1">
            <a:blip r:embed="rId6">
              <a:alphaModFix/>
            </a:blip>
            <a:srcRect/>
            <a:stretch/>
          </p:blipFill>
          <p:spPr>
            <a:xfrm>
              <a:off x="1677606" y="2703658"/>
              <a:ext cx="356842" cy="415290"/>
            </a:xfrm>
            <a:prstGeom prst="rect">
              <a:avLst/>
            </a:prstGeom>
            <a:grpFill/>
            <a:ln>
              <a:noFill/>
            </a:ln>
          </p:spPr>
        </p:pic>
        <p:pic>
          <p:nvPicPr>
            <p:cNvPr id="15" name="Google Shape;275;p29"/>
            <p:cNvPicPr preferRelativeResize="0"/>
            <p:nvPr/>
          </p:nvPicPr>
          <p:blipFill rotWithShape="1">
            <a:blip r:embed="rId3">
              <a:alphaModFix/>
            </a:blip>
            <a:srcRect/>
            <a:stretch/>
          </p:blipFill>
          <p:spPr>
            <a:xfrm>
              <a:off x="1754531" y="3251753"/>
              <a:ext cx="356842" cy="415290"/>
            </a:xfrm>
            <a:prstGeom prst="rect">
              <a:avLst/>
            </a:prstGeom>
            <a:grpFill/>
            <a:ln>
              <a:noFill/>
            </a:ln>
          </p:spPr>
        </p:pic>
        <p:pic>
          <p:nvPicPr>
            <p:cNvPr id="16" name="Google Shape;276;p29"/>
            <p:cNvPicPr preferRelativeResize="0"/>
            <p:nvPr/>
          </p:nvPicPr>
          <p:blipFill rotWithShape="1">
            <a:blip r:embed="rId5">
              <a:alphaModFix/>
            </a:blip>
            <a:srcRect/>
            <a:stretch/>
          </p:blipFill>
          <p:spPr>
            <a:xfrm>
              <a:off x="2137708" y="2835918"/>
              <a:ext cx="356842" cy="415290"/>
            </a:xfrm>
            <a:prstGeom prst="rect">
              <a:avLst/>
            </a:prstGeom>
            <a:grpFill/>
            <a:ln>
              <a:noFill/>
            </a:ln>
          </p:spPr>
        </p:pic>
        <p:pic>
          <p:nvPicPr>
            <p:cNvPr id="17" name="Google Shape;277;p29"/>
            <p:cNvPicPr preferRelativeResize="0"/>
            <p:nvPr/>
          </p:nvPicPr>
          <p:blipFill rotWithShape="1">
            <a:blip r:embed="rId2">
              <a:alphaModFix/>
            </a:blip>
            <a:srcRect/>
            <a:stretch/>
          </p:blipFill>
          <p:spPr>
            <a:xfrm>
              <a:off x="2137708" y="3445518"/>
              <a:ext cx="356842" cy="415290"/>
            </a:xfrm>
            <a:prstGeom prst="rect">
              <a:avLst/>
            </a:prstGeom>
            <a:grpFill/>
            <a:ln>
              <a:noFill/>
            </a:ln>
          </p:spPr>
        </p:pic>
        <p:pic>
          <p:nvPicPr>
            <p:cNvPr id="18" name="Google Shape;278;p29"/>
            <p:cNvPicPr preferRelativeResize="0"/>
            <p:nvPr/>
          </p:nvPicPr>
          <p:blipFill rotWithShape="1">
            <a:blip r:embed="rId4">
              <a:alphaModFix/>
            </a:blip>
            <a:srcRect/>
            <a:stretch/>
          </p:blipFill>
          <p:spPr>
            <a:xfrm>
              <a:off x="2137708" y="2302518"/>
              <a:ext cx="356842" cy="415290"/>
            </a:xfrm>
            <a:prstGeom prst="rect">
              <a:avLst/>
            </a:prstGeom>
            <a:grpFill/>
            <a:ln>
              <a:noFill/>
            </a:ln>
          </p:spPr>
        </p:pic>
        <p:pic>
          <p:nvPicPr>
            <p:cNvPr id="19" name="Google Shape;279;p29"/>
            <p:cNvPicPr preferRelativeResize="0"/>
            <p:nvPr/>
          </p:nvPicPr>
          <p:blipFill rotWithShape="1">
            <a:blip r:embed="rId2">
              <a:alphaModFix/>
            </a:blip>
            <a:srcRect/>
            <a:stretch/>
          </p:blipFill>
          <p:spPr>
            <a:xfrm>
              <a:off x="2548463" y="2163727"/>
              <a:ext cx="356842" cy="415290"/>
            </a:xfrm>
            <a:prstGeom prst="rect">
              <a:avLst/>
            </a:prstGeom>
            <a:grpFill/>
            <a:ln>
              <a:noFill/>
            </a:ln>
          </p:spPr>
        </p:pic>
        <p:pic>
          <p:nvPicPr>
            <p:cNvPr id="20" name="Google Shape;280;p29"/>
            <p:cNvPicPr preferRelativeResize="0"/>
            <p:nvPr/>
          </p:nvPicPr>
          <p:blipFill rotWithShape="1">
            <a:blip r:embed="rId6">
              <a:alphaModFix/>
            </a:blip>
            <a:srcRect/>
            <a:stretch/>
          </p:blipFill>
          <p:spPr>
            <a:xfrm>
              <a:off x="2531046" y="2677532"/>
              <a:ext cx="356842" cy="415290"/>
            </a:xfrm>
            <a:prstGeom prst="rect">
              <a:avLst/>
            </a:prstGeom>
            <a:grpFill/>
            <a:ln>
              <a:noFill/>
            </a:ln>
          </p:spPr>
        </p:pic>
        <p:pic>
          <p:nvPicPr>
            <p:cNvPr id="21" name="Google Shape;281;p29"/>
            <p:cNvPicPr preferRelativeResize="0"/>
            <p:nvPr/>
          </p:nvPicPr>
          <p:blipFill rotWithShape="1">
            <a:blip r:embed="rId6">
              <a:alphaModFix/>
            </a:blip>
            <a:srcRect/>
            <a:stretch/>
          </p:blipFill>
          <p:spPr>
            <a:xfrm>
              <a:off x="789332" y="3443887"/>
              <a:ext cx="356842" cy="415290"/>
            </a:xfrm>
            <a:prstGeom prst="rect">
              <a:avLst/>
            </a:prstGeom>
            <a:grpFill/>
            <a:ln>
              <a:noFill/>
            </a:ln>
          </p:spPr>
        </p:pic>
        <p:pic>
          <p:nvPicPr>
            <p:cNvPr id="22" name="Google Shape;282;p29"/>
            <p:cNvPicPr preferRelativeResize="0"/>
            <p:nvPr/>
          </p:nvPicPr>
          <p:blipFill rotWithShape="1">
            <a:blip r:embed="rId2">
              <a:alphaModFix/>
            </a:blip>
            <a:srcRect/>
            <a:stretch/>
          </p:blipFill>
          <p:spPr>
            <a:xfrm>
              <a:off x="1250885" y="3644184"/>
              <a:ext cx="356842" cy="415290"/>
            </a:xfrm>
            <a:prstGeom prst="rect">
              <a:avLst/>
            </a:prstGeom>
            <a:grpFill/>
            <a:ln>
              <a:noFill/>
            </a:ln>
          </p:spPr>
        </p:pic>
        <p:pic>
          <p:nvPicPr>
            <p:cNvPr id="23" name="Google Shape;283;p29"/>
            <p:cNvPicPr preferRelativeResize="0"/>
            <p:nvPr/>
          </p:nvPicPr>
          <p:blipFill rotWithShape="1">
            <a:blip r:embed="rId3">
              <a:alphaModFix/>
            </a:blip>
            <a:srcRect/>
            <a:stretch/>
          </p:blipFill>
          <p:spPr>
            <a:xfrm>
              <a:off x="918509" y="3974564"/>
              <a:ext cx="356842" cy="415290"/>
            </a:xfrm>
            <a:prstGeom prst="rect">
              <a:avLst/>
            </a:prstGeom>
            <a:grpFill/>
            <a:ln>
              <a:noFill/>
            </a:ln>
          </p:spPr>
        </p:pic>
        <p:pic>
          <p:nvPicPr>
            <p:cNvPr id="24" name="Google Shape;284;p29"/>
            <p:cNvPicPr preferRelativeResize="0"/>
            <p:nvPr/>
          </p:nvPicPr>
          <p:blipFill rotWithShape="1">
            <a:blip r:embed="rId4">
              <a:alphaModFix/>
            </a:blip>
            <a:srcRect/>
            <a:stretch/>
          </p:blipFill>
          <p:spPr>
            <a:xfrm>
              <a:off x="1695023" y="3792228"/>
              <a:ext cx="356842" cy="415290"/>
            </a:xfrm>
            <a:prstGeom prst="rect">
              <a:avLst/>
            </a:prstGeom>
            <a:grpFill/>
            <a:ln>
              <a:noFill/>
            </a:ln>
          </p:spPr>
        </p:pic>
        <p:pic>
          <p:nvPicPr>
            <p:cNvPr id="25" name="Google Shape;285;p29"/>
            <p:cNvPicPr preferRelativeResize="0"/>
            <p:nvPr/>
          </p:nvPicPr>
          <p:blipFill rotWithShape="1">
            <a:blip r:embed="rId5">
              <a:alphaModFix/>
            </a:blip>
            <a:srcRect/>
            <a:stretch/>
          </p:blipFill>
          <p:spPr>
            <a:xfrm>
              <a:off x="1310393" y="4272832"/>
              <a:ext cx="356842" cy="415290"/>
            </a:xfrm>
            <a:prstGeom prst="rect">
              <a:avLst/>
            </a:prstGeom>
            <a:grpFill/>
            <a:ln>
              <a:noFill/>
            </a:ln>
          </p:spPr>
        </p:pic>
        <p:pic>
          <p:nvPicPr>
            <p:cNvPr id="26" name="Google Shape;286;p29"/>
            <p:cNvPicPr preferRelativeResize="0"/>
            <p:nvPr/>
          </p:nvPicPr>
          <p:blipFill rotWithShape="1">
            <a:blip r:embed="rId2">
              <a:alphaModFix/>
            </a:blip>
            <a:srcRect/>
            <a:stretch/>
          </p:blipFill>
          <p:spPr>
            <a:xfrm>
              <a:off x="1964988" y="4288618"/>
              <a:ext cx="356842" cy="415290"/>
            </a:xfrm>
            <a:prstGeom prst="rect">
              <a:avLst/>
            </a:prstGeom>
            <a:grpFill/>
            <a:ln>
              <a:noFill/>
            </a:ln>
          </p:spPr>
        </p:pic>
        <p:pic>
          <p:nvPicPr>
            <p:cNvPr id="27" name="Google Shape;287;p29"/>
            <p:cNvPicPr preferRelativeResize="0"/>
            <p:nvPr/>
          </p:nvPicPr>
          <p:blipFill rotWithShape="1">
            <a:blip r:embed="rId6">
              <a:alphaModFix/>
            </a:blip>
            <a:srcRect/>
            <a:stretch/>
          </p:blipFill>
          <p:spPr>
            <a:xfrm>
              <a:off x="1625354" y="4628252"/>
              <a:ext cx="356842" cy="415290"/>
            </a:xfrm>
            <a:prstGeom prst="rect">
              <a:avLst/>
            </a:prstGeom>
            <a:grpFill/>
            <a:ln>
              <a:noFill/>
            </a:ln>
          </p:spPr>
        </p:pic>
        <p:pic>
          <p:nvPicPr>
            <p:cNvPr id="28" name="Google Shape;288;p29"/>
            <p:cNvPicPr preferRelativeResize="0"/>
            <p:nvPr/>
          </p:nvPicPr>
          <p:blipFill rotWithShape="1">
            <a:blip r:embed="rId3">
              <a:alphaModFix/>
            </a:blip>
            <a:srcRect/>
            <a:stretch/>
          </p:blipFill>
          <p:spPr>
            <a:xfrm>
              <a:off x="2518708" y="3140718"/>
              <a:ext cx="356842" cy="415290"/>
            </a:xfrm>
            <a:prstGeom prst="rect">
              <a:avLst/>
            </a:prstGeom>
            <a:grpFill/>
            <a:ln>
              <a:noFill/>
            </a:ln>
          </p:spPr>
        </p:pic>
        <p:pic>
          <p:nvPicPr>
            <p:cNvPr id="29" name="Google Shape;289;p29"/>
            <p:cNvPicPr preferRelativeResize="0"/>
            <p:nvPr/>
          </p:nvPicPr>
          <p:blipFill rotWithShape="1">
            <a:blip r:embed="rId4">
              <a:alphaModFix/>
            </a:blip>
            <a:srcRect/>
            <a:stretch/>
          </p:blipFill>
          <p:spPr>
            <a:xfrm>
              <a:off x="2137708" y="4817118"/>
              <a:ext cx="356842" cy="415290"/>
            </a:xfrm>
            <a:prstGeom prst="rect">
              <a:avLst/>
            </a:prstGeom>
            <a:grpFill/>
            <a:ln>
              <a:noFill/>
            </a:ln>
          </p:spPr>
        </p:pic>
        <p:pic>
          <p:nvPicPr>
            <p:cNvPr id="30" name="Google Shape;290;p29"/>
            <p:cNvPicPr preferRelativeResize="0"/>
            <p:nvPr/>
          </p:nvPicPr>
          <p:blipFill rotWithShape="1">
            <a:blip r:embed="rId6">
              <a:alphaModFix/>
            </a:blip>
            <a:srcRect/>
            <a:stretch/>
          </p:blipFill>
          <p:spPr>
            <a:xfrm>
              <a:off x="2653691" y="3724192"/>
              <a:ext cx="356842" cy="415290"/>
            </a:xfrm>
            <a:prstGeom prst="rect">
              <a:avLst/>
            </a:prstGeom>
            <a:grpFill/>
            <a:ln>
              <a:noFill/>
            </a:ln>
          </p:spPr>
        </p:pic>
        <p:pic>
          <p:nvPicPr>
            <p:cNvPr id="31" name="Google Shape;291;p29"/>
            <p:cNvPicPr preferRelativeResize="0"/>
            <p:nvPr/>
          </p:nvPicPr>
          <p:blipFill rotWithShape="1">
            <a:blip r:embed="rId3">
              <a:alphaModFix/>
            </a:blip>
            <a:srcRect/>
            <a:stretch/>
          </p:blipFill>
          <p:spPr>
            <a:xfrm>
              <a:off x="2263982" y="3926666"/>
              <a:ext cx="356842" cy="415290"/>
            </a:xfrm>
            <a:prstGeom prst="rect">
              <a:avLst/>
            </a:prstGeom>
            <a:grpFill/>
            <a:ln>
              <a:noFill/>
            </a:ln>
          </p:spPr>
        </p:pic>
        <p:pic>
          <p:nvPicPr>
            <p:cNvPr id="32" name="Google Shape;292;p29"/>
            <p:cNvPicPr preferRelativeResize="0"/>
            <p:nvPr/>
          </p:nvPicPr>
          <p:blipFill rotWithShape="1">
            <a:blip r:embed="rId5">
              <a:alphaModFix/>
            </a:blip>
            <a:srcRect/>
            <a:stretch/>
          </p:blipFill>
          <p:spPr>
            <a:xfrm>
              <a:off x="2492583" y="4433941"/>
              <a:ext cx="356842" cy="415290"/>
            </a:xfrm>
            <a:prstGeom prst="rect">
              <a:avLst/>
            </a:prstGeom>
            <a:grpFill/>
            <a:ln>
              <a:noFill/>
            </a:ln>
          </p:spPr>
        </p:pic>
        <p:pic>
          <p:nvPicPr>
            <p:cNvPr id="33" name="Google Shape;293;p29"/>
            <p:cNvPicPr preferRelativeResize="0"/>
            <p:nvPr/>
          </p:nvPicPr>
          <p:blipFill rotWithShape="1">
            <a:blip r:embed="rId2">
              <a:alphaModFix/>
            </a:blip>
            <a:srcRect/>
            <a:stretch/>
          </p:blipFill>
          <p:spPr>
            <a:xfrm>
              <a:off x="2973732" y="4028992"/>
              <a:ext cx="356842" cy="415290"/>
            </a:xfrm>
            <a:prstGeom prst="rect">
              <a:avLst/>
            </a:prstGeom>
            <a:grpFill/>
            <a:ln>
              <a:noFill/>
            </a:ln>
          </p:spPr>
        </p:pic>
        <p:pic>
          <p:nvPicPr>
            <p:cNvPr id="34" name="Google Shape;294;p29"/>
            <p:cNvPicPr preferRelativeResize="0"/>
            <p:nvPr/>
          </p:nvPicPr>
          <p:blipFill rotWithShape="1">
            <a:blip r:embed="rId4">
              <a:alphaModFix/>
            </a:blip>
            <a:srcRect/>
            <a:stretch/>
          </p:blipFill>
          <p:spPr>
            <a:xfrm>
              <a:off x="3010017" y="3382925"/>
              <a:ext cx="356842" cy="415290"/>
            </a:xfrm>
            <a:prstGeom prst="rect">
              <a:avLst/>
            </a:prstGeom>
            <a:grpFill/>
            <a:ln>
              <a:noFill/>
            </a:ln>
          </p:spPr>
        </p:pic>
        <p:pic>
          <p:nvPicPr>
            <p:cNvPr id="35" name="Google Shape;295;p29"/>
            <p:cNvPicPr preferRelativeResize="0"/>
            <p:nvPr/>
          </p:nvPicPr>
          <p:blipFill rotWithShape="1">
            <a:blip r:embed="rId3">
              <a:alphaModFix/>
            </a:blip>
            <a:srcRect/>
            <a:stretch/>
          </p:blipFill>
          <p:spPr>
            <a:xfrm>
              <a:off x="3393195" y="3618057"/>
              <a:ext cx="356842" cy="415290"/>
            </a:xfrm>
            <a:prstGeom prst="rect">
              <a:avLst/>
            </a:prstGeom>
            <a:grpFill/>
            <a:ln>
              <a:noFill/>
            </a:ln>
          </p:spPr>
        </p:pic>
        <p:pic>
          <p:nvPicPr>
            <p:cNvPr id="36" name="Google Shape;296;p29"/>
            <p:cNvPicPr preferRelativeResize="0"/>
            <p:nvPr/>
          </p:nvPicPr>
          <p:blipFill rotWithShape="1">
            <a:blip r:embed="rId6">
              <a:alphaModFix/>
            </a:blip>
            <a:srcRect/>
            <a:stretch/>
          </p:blipFill>
          <p:spPr>
            <a:xfrm>
              <a:off x="3401905" y="3086836"/>
              <a:ext cx="356842" cy="415290"/>
            </a:xfrm>
            <a:prstGeom prst="rect">
              <a:avLst/>
            </a:prstGeom>
            <a:grpFill/>
            <a:ln>
              <a:noFill/>
            </a:ln>
          </p:spPr>
        </p:pic>
        <p:pic>
          <p:nvPicPr>
            <p:cNvPr id="37" name="Google Shape;297;p29"/>
            <p:cNvPicPr preferRelativeResize="0"/>
            <p:nvPr/>
          </p:nvPicPr>
          <p:blipFill rotWithShape="1">
            <a:blip r:embed="rId3">
              <a:alphaModFix/>
            </a:blip>
            <a:srcRect/>
            <a:stretch/>
          </p:blipFill>
          <p:spPr>
            <a:xfrm>
              <a:off x="2882290" y="4614643"/>
              <a:ext cx="356842" cy="415290"/>
            </a:xfrm>
            <a:prstGeom prst="rect">
              <a:avLst/>
            </a:prstGeom>
            <a:grpFill/>
            <a:ln>
              <a:noFill/>
            </a:ln>
          </p:spPr>
        </p:pic>
        <p:pic>
          <p:nvPicPr>
            <p:cNvPr id="38" name="Google Shape;298;p29"/>
            <p:cNvPicPr preferRelativeResize="0"/>
            <p:nvPr/>
          </p:nvPicPr>
          <p:blipFill rotWithShape="1">
            <a:blip r:embed="rId2">
              <a:alphaModFix/>
            </a:blip>
            <a:srcRect/>
            <a:stretch/>
          </p:blipFill>
          <p:spPr>
            <a:xfrm>
              <a:off x="2975908" y="2835918"/>
              <a:ext cx="356842" cy="415290"/>
            </a:xfrm>
            <a:prstGeom prst="rect">
              <a:avLst/>
            </a:prstGeom>
            <a:grpFill/>
            <a:ln>
              <a:noFill/>
            </a:ln>
          </p:spPr>
        </p:pic>
        <p:pic>
          <p:nvPicPr>
            <p:cNvPr id="39" name="Google Shape;299;p29"/>
            <p:cNvPicPr preferRelativeResize="0"/>
            <p:nvPr/>
          </p:nvPicPr>
          <p:blipFill rotWithShape="1">
            <a:blip r:embed="rId5">
              <a:alphaModFix/>
            </a:blip>
            <a:srcRect/>
            <a:stretch/>
          </p:blipFill>
          <p:spPr>
            <a:xfrm>
              <a:off x="2975908" y="2302518"/>
              <a:ext cx="356842" cy="415290"/>
            </a:xfrm>
            <a:prstGeom prst="rect">
              <a:avLst/>
            </a:prstGeom>
            <a:grpFill/>
            <a:ln>
              <a:noFill/>
            </a:ln>
          </p:spPr>
        </p:pic>
        <p:pic>
          <p:nvPicPr>
            <p:cNvPr id="40" name="Google Shape;300;p29"/>
            <p:cNvPicPr preferRelativeResize="0"/>
            <p:nvPr/>
          </p:nvPicPr>
          <p:blipFill rotWithShape="1">
            <a:blip r:embed="rId5">
              <a:alphaModFix/>
            </a:blip>
            <a:srcRect/>
            <a:stretch/>
          </p:blipFill>
          <p:spPr>
            <a:xfrm>
              <a:off x="3280708" y="4207518"/>
              <a:ext cx="356842" cy="415290"/>
            </a:xfrm>
            <a:prstGeom prst="rect">
              <a:avLst/>
            </a:prstGeom>
            <a:grpFill/>
            <a:ln>
              <a:noFill/>
            </a:ln>
          </p:spPr>
        </p:pic>
        <p:pic>
          <p:nvPicPr>
            <p:cNvPr id="41" name="Google Shape;301;p29"/>
            <p:cNvPicPr preferRelativeResize="0"/>
            <p:nvPr/>
          </p:nvPicPr>
          <p:blipFill rotWithShape="1">
            <a:blip r:embed="rId4">
              <a:alphaModFix/>
            </a:blip>
            <a:srcRect/>
            <a:stretch/>
          </p:blipFill>
          <p:spPr>
            <a:xfrm>
              <a:off x="3348199" y="2607318"/>
              <a:ext cx="356842" cy="415290"/>
            </a:xfrm>
            <a:prstGeom prst="rect">
              <a:avLst/>
            </a:prstGeom>
            <a:grpFill/>
            <a:ln>
              <a:noFill/>
            </a:ln>
          </p:spPr>
        </p:pic>
      </p:grpSp>
      <p:grpSp>
        <p:nvGrpSpPr>
          <p:cNvPr id="42" name="Google Shape;302;p29"/>
          <p:cNvGrpSpPr/>
          <p:nvPr/>
        </p:nvGrpSpPr>
        <p:grpSpPr>
          <a:xfrm>
            <a:off x="3915979" y="2453386"/>
            <a:ext cx="1097280" cy="914400"/>
            <a:chOff x="5428466" y="2033034"/>
            <a:chExt cx="1505400" cy="1508700"/>
          </a:xfrm>
          <a:solidFill>
            <a:schemeClr val="accent2">
              <a:lumMod val="20000"/>
              <a:lumOff val="80000"/>
            </a:schemeClr>
          </a:solidFill>
        </p:grpSpPr>
        <p:sp>
          <p:nvSpPr>
            <p:cNvPr id="47" name="Google Shape;307;p29"/>
            <p:cNvSpPr/>
            <p:nvPr/>
          </p:nvSpPr>
          <p:spPr>
            <a:xfrm>
              <a:off x="5428466" y="2033034"/>
              <a:ext cx="1505400" cy="1508700"/>
            </a:xfrm>
            <a:prstGeom prst="ellipse">
              <a:avLst/>
            </a:prstGeom>
            <a:grpFill/>
            <a:ln w="28575">
              <a:solidFill>
                <a:schemeClr val="accent2"/>
              </a:solid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48" name="Google Shape;308;p29"/>
            <p:cNvPicPr preferRelativeResize="0"/>
            <p:nvPr/>
          </p:nvPicPr>
          <p:blipFill rotWithShape="1">
            <a:blip r:embed="rId6">
              <a:alphaModFix/>
            </a:blip>
            <a:srcRect/>
            <a:stretch/>
          </p:blipFill>
          <p:spPr>
            <a:xfrm>
              <a:off x="5619666" y="2768393"/>
              <a:ext cx="356842" cy="415290"/>
            </a:xfrm>
            <a:prstGeom prst="rect">
              <a:avLst/>
            </a:prstGeom>
            <a:grpFill/>
            <a:ln>
              <a:noFill/>
            </a:ln>
          </p:spPr>
        </p:pic>
        <p:pic>
          <p:nvPicPr>
            <p:cNvPr id="49" name="Google Shape;309;p29"/>
            <p:cNvPicPr preferRelativeResize="0"/>
            <p:nvPr/>
          </p:nvPicPr>
          <p:blipFill rotWithShape="1">
            <a:blip r:embed="rId5">
              <a:alphaModFix/>
            </a:blip>
            <a:srcRect/>
            <a:stretch/>
          </p:blipFill>
          <p:spPr>
            <a:xfrm>
              <a:off x="5996311" y="3044825"/>
              <a:ext cx="356842" cy="415290"/>
            </a:xfrm>
            <a:prstGeom prst="rect">
              <a:avLst/>
            </a:prstGeom>
            <a:grpFill/>
            <a:ln>
              <a:noFill/>
            </a:ln>
          </p:spPr>
        </p:pic>
        <p:pic>
          <p:nvPicPr>
            <p:cNvPr id="50" name="Google Shape;310;p29"/>
            <p:cNvPicPr preferRelativeResize="0"/>
            <p:nvPr/>
          </p:nvPicPr>
          <p:blipFill rotWithShape="1">
            <a:blip r:embed="rId4">
              <a:alphaModFix/>
            </a:blip>
            <a:srcRect/>
            <a:stretch/>
          </p:blipFill>
          <p:spPr>
            <a:xfrm>
              <a:off x="6275653" y="2241104"/>
              <a:ext cx="356842" cy="415290"/>
            </a:xfrm>
            <a:prstGeom prst="rect">
              <a:avLst/>
            </a:prstGeom>
            <a:grpFill/>
            <a:ln>
              <a:noFill/>
            </a:ln>
          </p:spPr>
        </p:pic>
        <p:pic>
          <p:nvPicPr>
            <p:cNvPr id="51" name="Google Shape;311;p29"/>
            <p:cNvPicPr preferRelativeResize="0"/>
            <p:nvPr/>
          </p:nvPicPr>
          <p:blipFill rotWithShape="1">
            <a:blip r:embed="rId3">
              <a:alphaModFix/>
            </a:blip>
            <a:srcRect/>
            <a:stretch/>
          </p:blipFill>
          <p:spPr>
            <a:xfrm>
              <a:off x="6054175" y="2540928"/>
              <a:ext cx="356842" cy="415290"/>
            </a:xfrm>
            <a:prstGeom prst="rect">
              <a:avLst/>
            </a:prstGeom>
            <a:grpFill/>
            <a:ln>
              <a:noFill/>
            </a:ln>
          </p:spPr>
        </p:pic>
        <p:pic>
          <p:nvPicPr>
            <p:cNvPr id="52" name="Google Shape;312;p29"/>
            <p:cNvPicPr preferRelativeResize="0"/>
            <p:nvPr/>
          </p:nvPicPr>
          <p:blipFill rotWithShape="1">
            <a:blip r:embed="rId2">
              <a:alphaModFix/>
            </a:blip>
            <a:srcRect/>
            <a:stretch/>
          </p:blipFill>
          <p:spPr>
            <a:xfrm>
              <a:off x="5737267" y="2274108"/>
              <a:ext cx="356842" cy="415290"/>
            </a:xfrm>
            <a:prstGeom prst="rect">
              <a:avLst/>
            </a:prstGeom>
            <a:grpFill/>
            <a:ln>
              <a:noFill/>
            </a:ln>
          </p:spPr>
        </p:pic>
        <p:pic>
          <p:nvPicPr>
            <p:cNvPr id="53" name="Google Shape;313;p29"/>
            <p:cNvPicPr preferRelativeResize="0"/>
            <p:nvPr/>
          </p:nvPicPr>
          <p:blipFill rotWithShape="1">
            <a:blip r:embed="rId6">
              <a:alphaModFix/>
            </a:blip>
            <a:srcRect/>
            <a:stretch/>
          </p:blipFill>
          <p:spPr>
            <a:xfrm>
              <a:off x="6015377" y="2080478"/>
              <a:ext cx="356842" cy="415290"/>
            </a:xfrm>
            <a:prstGeom prst="rect">
              <a:avLst/>
            </a:prstGeom>
            <a:grpFill/>
            <a:ln>
              <a:noFill/>
            </a:ln>
          </p:spPr>
        </p:pic>
        <p:pic>
          <p:nvPicPr>
            <p:cNvPr id="54" name="Google Shape;314;p29"/>
            <p:cNvPicPr preferRelativeResize="0"/>
            <p:nvPr/>
          </p:nvPicPr>
          <p:blipFill rotWithShape="1">
            <a:blip r:embed="rId2">
              <a:alphaModFix/>
            </a:blip>
            <a:srcRect/>
            <a:stretch/>
          </p:blipFill>
          <p:spPr>
            <a:xfrm>
              <a:off x="6370396" y="2795622"/>
              <a:ext cx="356842" cy="415290"/>
            </a:xfrm>
            <a:prstGeom prst="rect">
              <a:avLst/>
            </a:prstGeom>
            <a:grpFill/>
            <a:ln>
              <a:noFill/>
            </a:ln>
          </p:spPr>
        </p:pic>
      </p:grpSp>
      <p:sp>
        <p:nvSpPr>
          <p:cNvPr id="80" name="Google Shape;305;p29"/>
          <p:cNvSpPr txBox="1"/>
          <p:nvPr/>
        </p:nvSpPr>
        <p:spPr>
          <a:xfrm>
            <a:off x="3398811" y="1983795"/>
            <a:ext cx="2046745" cy="461624"/>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400" b="1" i="0" u="none" strike="noStrike" cap="none" dirty="0">
                <a:solidFill>
                  <a:schemeClr val="dk1"/>
                </a:solidFill>
                <a:latin typeface="Candara" panose="020E0502030303020204" pitchFamily="34" charset="0"/>
                <a:ea typeface="Century Gothic"/>
                <a:cs typeface="Century Gothic"/>
                <a:sym typeface="Century Gothic"/>
              </a:rPr>
              <a:t>Treatment</a:t>
            </a:r>
            <a:endParaRPr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81" name="Google Shape;306;p29"/>
          <p:cNvSpPr txBox="1"/>
          <p:nvPr/>
        </p:nvSpPr>
        <p:spPr>
          <a:xfrm>
            <a:off x="3461002" y="3692804"/>
            <a:ext cx="2046867" cy="461624"/>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400" b="1" dirty="0">
                <a:solidFill>
                  <a:schemeClr val="dk1"/>
                </a:solidFill>
                <a:latin typeface="Candara" panose="020E0502030303020204" pitchFamily="34" charset="0"/>
                <a:ea typeface="Century Gothic"/>
                <a:cs typeface="Century Gothic"/>
                <a:sym typeface="Century Gothic"/>
              </a:rPr>
              <a:t>Control</a:t>
            </a:r>
            <a:endParaRPr sz="2400" b="1" i="0" u="none" strike="noStrike" cap="none" dirty="0">
              <a:solidFill>
                <a:srgbClr val="000000"/>
              </a:solidFill>
              <a:latin typeface="Candara" panose="020E0502030303020204" pitchFamily="34" charset="0"/>
              <a:ea typeface="Century Gothic"/>
              <a:cs typeface="Century Gothic"/>
              <a:sym typeface="Century Gothic"/>
            </a:endParaRPr>
          </a:p>
        </p:txBody>
      </p:sp>
      <p:grpSp>
        <p:nvGrpSpPr>
          <p:cNvPr id="84" name="Google Shape;302;p29"/>
          <p:cNvGrpSpPr/>
          <p:nvPr/>
        </p:nvGrpSpPr>
        <p:grpSpPr>
          <a:xfrm>
            <a:off x="3912071" y="4153029"/>
            <a:ext cx="1097280" cy="914400"/>
            <a:chOff x="5428466" y="2033034"/>
            <a:chExt cx="1505400" cy="1508700"/>
          </a:xfrm>
          <a:solidFill>
            <a:schemeClr val="bg1">
              <a:lumMod val="85000"/>
            </a:schemeClr>
          </a:solidFill>
        </p:grpSpPr>
        <p:sp>
          <p:nvSpPr>
            <p:cNvPr id="85" name="Google Shape;307;p29"/>
            <p:cNvSpPr/>
            <p:nvPr/>
          </p:nvSpPr>
          <p:spPr>
            <a:xfrm>
              <a:off x="5428466" y="2033034"/>
              <a:ext cx="1505400" cy="1508700"/>
            </a:xfrm>
            <a:prstGeom prst="ellipse">
              <a:avLst/>
            </a:prstGeom>
            <a:grpFill/>
            <a:ln w="28575">
              <a:solidFill>
                <a:schemeClr val="accent2"/>
              </a:solid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86" name="Google Shape;308;p29"/>
            <p:cNvPicPr preferRelativeResize="0"/>
            <p:nvPr/>
          </p:nvPicPr>
          <p:blipFill rotWithShape="1">
            <a:blip r:embed="rId6">
              <a:alphaModFix/>
            </a:blip>
            <a:srcRect/>
            <a:stretch/>
          </p:blipFill>
          <p:spPr>
            <a:xfrm>
              <a:off x="5632003" y="2729686"/>
              <a:ext cx="356842" cy="415290"/>
            </a:xfrm>
            <a:prstGeom prst="rect">
              <a:avLst/>
            </a:prstGeom>
            <a:grpFill/>
            <a:ln>
              <a:noFill/>
            </a:ln>
          </p:spPr>
        </p:pic>
        <p:pic>
          <p:nvPicPr>
            <p:cNvPr id="87" name="Google Shape;309;p29"/>
            <p:cNvPicPr preferRelativeResize="0"/>
            <p:nvPr/>
          </p:nvPicPr>
          <p:blipFill rotWithShape="1">
            <a:blip r:embed="rId5">
              <a:alphaModFix/>
            </a:blip>
            <a:srcRect/>
            <a:stretch/>
          </p:blipFill>
          <p:spPr>
            <a:xfrm>
              <a:off x="5996311" y="3044825"/>
              <a:ext cx="356842" cy="415290"/>
            </a:xfrm>
            <a:prstGeom prst="rect">
              <a:avLst/>
            </a:prstGeom>
            <a:grpFill/>
            <a:ln>
              <a:noFill/>
            </a:ln>
          </p:spPr>
        </p:pic>
        <p:pic>
          <p:nvPicPr>
            <p:cNvPr id="88" name="Google Shape;310;p29"/>
            <p:cNvPicPr preferRelativeResize="0"/>
            <p:nvPr/>
          </p:nvPicPr>
          <p:blipFill rotWithShape="1">
            <a:blip r:embed="rId4">
              <a:alphaModFix/>
            </a:blip>
            <a:srcRect/>
            <a:stretch/>
          </p:blipFill>
          <p:spPr>
            <a:xfrm>
              <a:off x="6334070" y="2308796"/>
              <a:ext cx="356842" cy="415290"/>
            </a:xfrm>
            <a:prstGeom prst="rect">
              <a:avLst/>
            </a:prstGeom>
            <a:grpFill/>
            <a:ln>
              <a:noFill/>
            </a:ln>
          </p:spPr>
        </p:pic>
        <p:pic>
          <p:nvPicPr>
            <p:cNvPr id="89" name="Google Shape;311;p29"/>
            <p:cNvPicPr preferRelativeResize="0"/>
            <p:nvPr/>
          </p:nvPicPr>
          <p:blipFill rotWithShape="1">
            <a:blip r:embed="rId3">
              <a:alphaModFix/>
            </a:blip>
            <a:srcRect/>
            <a:stretch/>
          </p:blipFill>
          <p:spPr>
            <a:xfrm>
              <a:off x="6031144" y="2539728"/>
              <a:ext cx="356842" cy="415290"/>
            </a:xfrm>
            <a:prstGeom prst="rect">
              <a:avLst/>
            </a:prstGeom>
            <a:grpFill/>
            <a:ln>
              <a:noFill/>
            </a:ln>
          </p:spPr>
        </p:pic>
        <p:pic>
          <p:nvPicPr>
            <p:cNvPr id="90" name="Google Shape;312;p29"/>
            <p:cNvPicPr preferRelativeResize="0"/>
            <p:nvPr/>
          </p:nvPicPr>
          <p:blipFill rotWithShape="1">
            <a:blip r:embed="rId2">
              <a:alphaModFix/>
            </a:blip>
            <a:srcRect/>
            <a:stretch/>
          </p:blipFill>
          <p:spPr>
            <a:xfrm>
              <a:off x="5667678" y="2242274"/>
              <a:ext cx="356842" cy="415290"/>
            </a:xfrm>
            <a:prstGeom prst="rect">
              <a:avLst/>
            </a:prstGeom>
            <a:grpFill/>
            <a:ln>
              <a:noFill/>
            </a:ln>
          </p:spPr>
        </p:pic>
        <p:pic>
          <p:nvPicPr>
            <p:cNvPr id="91" name="Google Shape;313;p29"/>
            <p:cNvPicPr preferRelativeResize="0"/>
            <p:nvPr/>
          </p:nvPicPr>
          <p:blipFill rotWithShape="1">
            <a:blip r:embed="rId6">
              <a:alphaModFix/>
            </a:blip>
            <a:srcRect/>
            <a:stretch/>
          </p:blipFill>
          <p:spPr>
            <a:xfrm>
              <a:off x="6050947" y="2124437"/>
              <a:ext cx="356842" cy="415290"/>
            </a:xfrm>
            <a:prstGeom prst="rect">
              <a:avLst/>
            </a:prstGeom>
            <a:grpFill/>
            <a:ln>
              <a:noFill/>
            </a:ln>
          </p:spPr>
        </p:pic>
        <p:pic>
          <p:nvPicPr>
            <p:cNvPr id="92" name="Google Shape;314;p29"/>
            <p:cNvPicPr preferRelativeResize="0"/>
            <p:nvPr/>
          </p:nvPicPr>
          <p:blipFill rotWithShape="1">
            <a:blip r:embed="rId2">
              <a:alphaModFix/>
            </a:blip>
            <a:srcRect/>
            <a:stretch/>
          </p:blipFill>
          <p:spPr>
            <a:xfrm>
              <a:off x="6407790" y="2794454"/>
              <a:ext cx="356842" cy="415290"/>
            </a:xfrm>
            <a:prstGeom prst="rect">
              <a:avLst/>
            </a:prstGeom>
            <a:grpFill/>
            <a:ln>
              <a:noFill/>
            </a:ln>
          </p:spPr>
        </p:pic>
      </p:grpSp>
      <p:cxnSp>
        <p:nvCxnSpPr>
          <p:cNvPr id="5" name="Straight Arrow Connector 4">
            <a:extLst>
              <a:ext uri="{FF2B5EF4-FFF2-40B4-BE49-F238E27FC236}">
                <a16:creationId xmlns:a16="http://schemas.microsoft.com/office/drawing/2014/main" id="{EF4FD734-7F37-40B8-A00A-FDDECF737737}"/>
              </a:ext>
            </a:extLst>
          </p:cNvPr>
          <p:cNvCxnSpPr/>
          <p:nvPr/>
        </p:nvCxnSpPr>
        <p:spPr>
          <a:xfrm flipV="1">
            <a:off x="3331215" y="2813689"/>
            <a:ext cx="444719" cy="2529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E14A2EBE-B9FA-C599-B2BE-F9649F59158F}"/>
              </a:ext>
            </a:extLst>
          </p:cNvPr>
          <p:cNvCxnSpPr>
            <a:cxnSpLocks/>
          </p:cNvCxnSpPr>
          <p:nvPr/>
        </p:nvCxnSpPr>
        <p:spPr>
          <a:xfrm>
            <a:off x="3295742" y="4463753"/>
            <a:ext cx="575586" cy="22301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2E8A0743-58C5-285B-FC88-1F479E959588}"/>
              </a:ext>
            </a:extLst>
          </p:cNvPr>
          <p:cNvSpPr txBox="1"/>
          <p:nvPr/>
        </p:nvSpPr>
        <p:spPr>
          <a:xfrm>
            <a:off x="5759193" y="1690647"/>
            <a:ext cx="6142616" cy="461665"/>
          </a:xfrm>
          <a:prstGeom prst="rect">
            <a:avLst/>
          </a:prstGeom>
          <a:noFill/>
        </p:spPr>
        <p:txBody>
          <a:bodyPr wrap="square">
            <a:spAutoFit/>
          </a:bodyPr>
          <a:lstStyle/>
          <a:p>
            <a:r>
              <a:rPr lang="en-US" sz="2400" b="1" i="1" dirty="0">
                <a:solidFill>
                  <a:schemeClr val="dk1"/>
                </a:solidFill>
                <a:latin typeface="Candara" panose="020E0502030303020204" pitchFamily="34" charset="0"/>
                <a:sym typeface="Century Gothic"/>
              </a:rPr>
              <a:t>Before </a:t>
            </a:r>
            <a:r>
              <a:rPr lang="en-US" sz="2400" b="1" dirty="0">
                <a:solidFill>
                  <a:schemeClr val="dk1"/>
                </a:solidFill>
                <a:latin typeface="Candara" panose="020E0502030303020204" pitchFamily="34" charset="0"/>
                <a:sym typeface="Century Gothic"/>
              </a:rPr>
              <a:t>the intervention</a:t>
            </a:r>
            <a:endParaRPr lang="en-US" sz="2400" dirty="0"/>
          </a:p>
        </p:txBody>
      </p:sp>
      <p:sp>
        <p:nvSpPr>
          <p:cNvPr id="46" name="TextBox 45">
            <a:extLst>
              <a:ext uri="{FF2B5EF4-FFF2-40B4-BE49-F238E27FC236}">
                <a16:creationId xmlns:a16="http://schemas.microsoft.com/office/drawing/2014/main" id="{805F79FA-AC56-2839-2CD1-DBB9D5A95A90}"/>
              </a:ext>
            </a:extLst>
          </p:cNvPr>
          <p:cNvSpPr txBox="1"/>
          <p:nvPr/>
        </p:nvSpPr>
        <p:spPr>
          <a:xfrm>
            <a:off x="8954395" y="1671166"/>
            <a:ext cx="6142616" cy="461665"/>
          </a:xfrm>
          <a:prstGeom prst="rect">
            <a:avLst/>
          </a:prstGeom>
          <a:noFill/>
        </p:spPr>
        <p:txBody>
          <a:bodyPr wrap="square">
            <a:spAutoFit/>
          </a:bodyPr>
          <a:lstStyle/>
          <a:p>
            <a:r>
              <a:rPr lang="en-US" sz="2400" b="1" i="1" dirty="0">
                <a:solidFill>
                  <a:schemeClr val="dk1"/>
                </a:solidFill>
                <a:latin typeface="Candara" panose="020E0502030303020204" pitchFamily="34" charset="0"/>
                <a:sym typeface="Century Gothic"/>
              </a:rPr>
              <a:t>   After </a:t>
            </a:r>
            <a:r>
              <a:rPr lang="en-US" sz="2400" b="1" dirty="0">
                <a:solidFill>
                  <a:schemeClr val="dk1"/>
                </a:solidFill>
                <a:latin typeface="Candara" panose="020E0502030303020204" pitchFamily="34" charset="0"/>
                <a:sym typeface="Century Gothic"/>
              </a:rPr>
              <a:t>the intervention</a:t>
            </a:r>
            <a:endParaRPr lang="en-US" sz="2400" dirty="0"/>
          </a:p>
        </p:txBody>
      </p:sp>
      <p:graphicFrame>
        <p:nvGraphicFramePr>
          <p:cNvPr id="57" name="Chart 56">
            <a:extLst>
              <a:ext uri="{FF2B5EF4-FFF2-40B4-BE49-F238E27FC236}">
                <a16:creationId xmlns:a16="http://schemas.microsoft.com/office/drawing/2014/main" id="{CD5E8FC2-88C9-96EC-C15D-4C3B5D88CA40}"/>
              </a:ext>
            </a:extLst>
          </p:cNvPr>
          <p:cNvGraphicFramePr/>
          <p:nvPr>
            <p:extLst>
              <p:ext uri="{D42A27DB-BD31-4B8C-83A1-F6EECF244321}">
                <p14:modId xmlns:p14="http://schemas.microsoft.com/office/powerpoint/2010/main" val="2110633757"/>
              </p:ext>
            </p:extLst>
          </p:nvPr>
        </p:nvGraphicFramePr>
        <p:xfrm>
          <a:off x="5538013" y="2053343"/>
          <a:ext cx="6046993" cy="4310557"/>
        </p:xfrm>
        <a:graphic>
          <a:graphicData uri="http://schemas.openxmlformats.org/drawingml/2006/chart">
            <c:chart xmlns:c="http://schemas.openxmlformats.org/drawingml/2006/chart" xmlns:r="http://schemas.openxmlformats.org/officeDocument/2006/relationships" r:id="rId7"/>
          </a:graphicData>
        </a:graphic>
      </p:graphicFrame>
      <p:cxnSp>
        <p:nvCxnSpPr>
          <p:cNvPr id="60" name="Straight Arrow Connector 59">
            <a:extLst>
              <a:ext uri="{FF2B5EF4-FFF2-40B4-BE49-F238E27FC236}">
                <a16:creationId xmlns:a16="http://schemas.microsoft.com/office/drawing/2014/main" id="{B2B92ACC-C065-9607-A18C-0F7C3828A23B}"/>
              </a:ext>
            </a:extLst>
          </p:cNvPr>
          <p:cNvCxnSpPr>
            <a:cxnSpLocks/>
          </p:cNvCxnSpPr>
          <p:nvPr/>
        </p:nvCxnSpPr>
        <p:spPr>
          <a:xfrm>
            <a:off x="10781226" y="2558356"/>
            <a:ext cx="0" cy="608924"/>
          </a:xfrm>
          <a:prstGeom prst="straightConnector1">
            <a:avLst/>
          </a:prstGeom>
          <a:ln w="38100">
            <a:solidFill>
              <a:schemeClr val="bg1">
                <a:lumMod val="65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2" name="TextBox 61">
            <a:extLst>
              <a:ext uri="{FF2B5EF4-FFF2-40B4-BE49-F238E27FC236}">
                <a16:creationId xmlns:a16="http://schemas.microsoft.com/office/drawing/2014/main" id="{EDD5B281-1DED-3B66-AF6C-6BC4B6DF431F}"/>
              </a:ext>
            </a:extLst>
          </p:cNvPr>
          <p:cNvSpPr txBox="1"/>
          <p:nvPr/>
        </p:nvSpPr>
        <p:spPr>
          <a:xfrm>
            <a:off x="10822196" y="2618752"/>
            <a:ext cx="1176925" cy="461665"/>
          </a:xfrm>
          <a:prstGeom prst="rect">
            <a:avLst/>
          </a:prstGeom>
          <a:noFill/>
        </p:spPr>
        <p:txBody>
          <a:bodyPr wrap="none" rtlCol="0">
            <a:spAutoFit/>
          </a:bodyPr>
          <a:lstStyle/>
          <a:p>
            <a:r>
              <a:rPr lang="en-US" sz="2400" b="1" dirty="0"/>
              <a:t>Impact</a:t>
            </a:r>
          </a:p>
        </p:txBody>
      </p:sp>
    </p:spTree>
    <p:extLst>
      <p:ext uri="{BB962C8B-B14F-4D97-AF65-F5344CB8AC3E}">
        <p14:creationId xmlns:p14="http://schemas.microsoft.com/office/powerpoint/2010/main" val="236816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D2611-7D82-9190-9581-FA88ACAE5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C2D55-FD7E-C12C-1B57-06CD9A7155EF}"/>
              </a:ext>
            </a:extLst>
          </p:cNvPr>
          <p:cNvSpPr>
            <a:spLocks noGrp="1"/>
          </p:cNvSpPr>
          <p:nvPr>
            <p:ph type="title"/>
          </p:nvPr>
        </p:nvSpPr>
        <p:spPr/>
        <p:txBody>
          <a:bodyPr/>
          <a:lstStyle/>
          <a:p>
            <a:r>
              <a:rPr lang="en-US" b="1" dirty="0">
                <a:solidFill>
                  <a:srgbClr val="2E24F8"/>
                </a:solidFill>
                <a:latin typeface="Candara" panose="020E0502030303020204" pitchFamily="34" charset="0"/>
                <a:ea typeface="Cambria" panose="02040503050406030204" pitchFamily="18" charset="0"/>
              </a:rPr>
              <a:t>IDEALUX</a:t>
            </a:r>
          </a:p>
        </p:txBody>
      </p:sp>
      <p:sp>
        <p:nvSpPr>
          <p:cNvPr id="3" name="Content Placeholder 2">
            <a:extLst>
              <a:ext uri="{FF2B5EF4-FFF2-40B4-BE49-F238E27FC236}">
                <a16:creationId xmlns:a16="http://schemas.microsoft.com/office/drawing/2014/main" id="{651C5E33-9CCF-D89A-22D0-65BA9DED0FC6}"/>
              </a:ext>
            </a:extLst>
          </p:cNvPr>
          <p:cNvSpPr>
            <a:spLocks noGrp="1"/>
          </p:cNvSpPr>
          <p:nvPr>
            <p:ph idx="1"/>
          </p:nvPr>
        </p:nvSpPr>
        <p:spPr>
          <a:xfrm>
            <a:off x="699428" y="3343380"/>
            <a:ext cx="11166256" cy="4284996"/>
          </a:xfrm>
        </p:spPr>
        <p:txBody>
          <a:bodyPr>
            <a:noAutofit/>
          </a:bodyPr>
          <a:lstStyle/>
          <a:p>
            <a:pPr marL="914400" lvl="2" indent="0">
              <a:buNone/>
            </a:pPr>
            <a:endParaRPr lang="en-US" dirty="0">
              <a:latin typeface="Candara" panose="020E0502030303020204" pitchFamily="34" charset="0"/>
            </a:endParaRPr>
          </a:p>
          <a:p>
            <a:pPr marL="914400" lvl="2" indent="0">
              <a:buNone/>
            </a:pPr>
            <a:endParaRPr lang="en-US" dirty="0">
              <a:latin typeface="Candara" panose="020E0502030303020204" pitchFamily="34" charset="0"/>
            </a:endParaRPr>
          </a:p>
        </p:txBody>
      </p:sp>
      <p:sp>
        <p:nvSpPr>
          <p:cNvPr id="16" name="TextBox 15">
            <a:extLst>
              <a:ext uri="{FF2B5EF4-FFF2-40B4-BE49-F238E27FC236}">
                <a16:creationId xmlns:a16="http://schemas.microsoft.com/office/drawing/2014/main" id="{2DE3AC5D-8292-E6E7-3E05-D52EFBF2F1FB}"/>
              </a:ext>
            </a:extLst>
          </p:cNvPr>
          <p:cNvSpPr txBox="1"/>
          <p:nvPr/>
        </p:nvSpPr>
        <p:spPr>
          <a:xfrm>
            <a:off x="838199" y="1544318"/>
            <a:ext cx="11027485" cy="1938992"/>
          </a:xfrm>
          <a:prstGeom prst="rect">
            <a:avLst/>
          </a:prstGeom>
          <a:noFill/>
        </p:spPr>
        <p:txBody>
          <a:bodyPr wrap="square" rtlCol="0">
            <a:spAutoFit/>
          </a:bodyPr>
          <a:lstStyle/>
          <a:p>
            <a:r>
              <a:rPr lang="fr-FR" sz="2400" dirty="0">
                <a:latin typeface="Candara" panose="020E0502030303020204" pitchFamily="34" charset="0"/>
              </a:rPr>
              <a:t>The </a:t>
            </a:r>
            <a:r>
              <a:rPr lang="fr-FR" sz="2400" dirty="0" err="1">
                <a:latin typeface="Candara" panose="020E0502030303020204" pitchFamily="34" charset="0"/>
              </a:rPr>
              <a:t>project</a:t>
            </a:r>
            <a:r>
              <a:rPr lang="fr-FR" sz="2400" dirty="0">
                <a:latin typeface="Candara" panose="020E0502030303020204" pitchFamily="34" charset="0"/>
              </a:rPr>
              <a:t> IDEALUX, </a:t>
            </a:r>
            <a:r>
              <a:rPr lang="fr-FR" sz="2400" dirty="0" err="1">
                <a:latin typeface="Candara" panose="020E0502030303020204" pitchFamily="34" charset="0"/>
              </a:rPr>
              <a:t>funded</a:t>
            </a:r>
            <a:r>
              <a:rPr lang="fr-FR" sz="2400" dirty="0">
                <a:latin typeface="Candara" panose="020E0502030303020204" pitchFamily="34" charset="0"/>
              </a:rPr>
              <a:t> by the </a:t>
            </a:r>
            <a:r>
              <a:rPr lang="fr-FR" sz="2400" dirty="0" err="1">
                <a:latin typeface="Candara" panose="020E0502030303020204" pitchFamily="34" charset="0"/>
              </a:rPr>
              <a:t>European</a:t>
            </a:r>
            <a:r>
              <a:rPr lang="fr-FR" sz="2400" dirty="0">
                <a:latin typeface="Candara" panose="020E0502030303020204" pitchFamily="34" charset="0"/>
              </a:rPr>
              <a:t> Commission and the MIFA, </a:t>
            </a:r>
            <a:r>
              <a:rPr lang="fr-FR" sz="2400" dirty="0" err="1">
                <a:latin typeface="Candara" panose="020E0502030303020204" pitchFamily="34" charset="0"/>
              </a:rPr>
              <a:t>aims</a:t>
            </a:r>
            <a:r>
              <a:rPr lang="fr-FR" sz="2400" dirty="0">
                <a:latin typeface="Candara" panose="020E0502030303020204" pitchFamily="34" charset="0"/>
              </a:rPr>
              <a:t> to help design </a:t>
            </a:r>
            <a:r>
              <a:rPr lang="fr-FR" sz="2400" dirty="0" err="1">
                <a:latin typeface="Candara" panose="020E0502030303020204" pitchFamily="34" charset="0"/>
              </a:rPr>
              <a:t>better</a:t>
            </a:r>
            <a:r>
              <a:rPr lang="fr-FR" sz="2400" dirty="0">
                <a:latin typeface="Candara" panose="020E0502030303020204" pitchFamily="34" charset="0"/>
              </a:rPr>
              <a:t> </a:t>
            </a:r>
            <a:r>
              <a:rPr lang="fr-FR" sz="2400" dirty="0" err="1">
                <a:latin typeface="Candara" panose="020E0502030303020204" pitchFamily="34" charset="0"/>
              </a:rPr>
              <a:t>policies</a:t>
            </a:r>
            <a:r>
              <a:rPr lang="fr-FR" sz="2400" dirty="0">
                <a:latin typeface="Candara" panose="020E0502030303020204" pitchFamily="34" charset="0"/>
              </a:rPr>
              <a:t> </a:t>
            </a:r>
            <a:r>
              <a:rPr lang="fr-FR" sz="2400" dirty="0" err="1">
                <a:latin typeface="Candara" panose="020E0502030303020204" pitchFamily="34" charset="0"/>
              </a:rPr>
              <a:t>that</a:t>
            </a:r>
            <a:r>
              <a:rPr lang="fr-FR" sz="2400" dirty="0">
                <a:latin typeface="Candara" panose="020E0502030303020204" pitchFamily="34" charset="0"/>
              </a:rPr>
              <a:t> </a:t>
            </a:r>
            <a:r>
              <a:rPr lang="fr-FR" sz="2400" dirty="0" err="1">
                <a:latin typeface="Candara" panose="020E0502030303020204" pitchFamily="34" charset="0"/>
              </a:rPr>
              <a:t>could</a:t>
            </a:r>
            <a:r>
              <a:rPr lang="fr-FR" sz="2400" dirty="0">
                <a:latin typeface="Candara" panose="020E0502030303020204" pitchFamily="34" charset="0"/>
              </a:rPr>
              <a:t> </a:t>
            </a:r>
            <a:r>
              <a:rPr lang="fr-FR" sz="2400" dirty="0" err="1">
                <a:latin typeface="Candara" panose="020E0502030303020204" pitchFamily="34" charset="0"/>
              </a:rPr>
              <a:t>improve</a:t>
            </a:r>
            <a:r>
              <a:rPr lang="fr-FR" sz="2400" dirty="0">
                <a:latin typeface="Candara" panose="020E0502030303020204" pitchFamily="34" charset="0"/>
              </a:rPr>
              <a:t> </a:t>
            </a:r>
            <a:r>
              <a:rPr lang="fr-FR" sz="2400" dirty="0" err="1">
                <a:latin typeface="Candara" panose="020E0502030303020204" pitchFamily="34" charset="0"/>
              </a:rPr>
              <a:t>refugee</a:t>
            </a:r>
            <a:r>
              <a:rPr lang="fr-FR" sz="2400" dirty="0">
                <a:latin typeface="Candara" panose="020E0502030303020204" pitchFamily="34" charset="0"/>
              </a:rPr>
              <a:t> </a:t>
            </a:r>
            <a:r>
              <a:rPr lang="fr-FR" sz="2400" dirty="0" err="1">
                <a:latin typeface="Candara" panose="020E0502030303020204" pitchFamily="34" charset="0"/>
              </a:rPr>
              <a:t>integration</a:t>
            </a:r>
            <a:r>
              <a:rPr lang="fr-FR" sz="2400" dirty="0">
                <a:latin typeface="Candara" panose="020E0502030303020204" pitchFamily="34" charset="0"/>
              </a:rPr>
              <a:t> in Luxembourg.</a:t>
            </a:r>
          </a:p>
          <a:p>
            <a:r>
              <a:rPr lang="fr-FR" sz="2400" dirty="0">
                <a:latin typeface="Candara" panose="020E0502030303020204" pitchFamily="34" charset="0"/>
              </a:rPr>
              <a:t> </a:t>
            </a:r>
          </a:p>
          <a:p>
            <a:r>
              <a:rPr lang="fr-FR" sz="2400" dirty="0" err="1">
                <a:latin typeface="Candara" panose="020E0502030303020204" pitchFamily="34" charset="0"/>
              </a:rPr>
              <a:t>Led</a:t>
            </a:r>
            <a:r>
              <a:rPr lang="fr-FR" sz="2400" dirty="0">
                <a:latin typeface="Candara" panose="020E0502030303020204" pitchFamily="34" charset="0"/>
              </a:rPr>
              <a:t> by LISER, relies on a partnership </a:t>
            </a:r>
            <a:r>
              <a:rPr lang="fr-FR" sz="2400" dirty="0" err="1">
                <a:latin typeface="Candara" panose="020E0502030303020204" pitchFamily="34" charset="0"/>
              </a:rPr>
              <a:t>with</a:t>
            </a:r>
            <a:r>
              <a:rPr lang="fr-FR" sz="2400" dirty="0">
                <a:latin typeface="Candara" panose="020E0502030303020204" pitchFamily="34" charset="0"/>
              </a:rPr>
              <a:t> MIFA, ONIS, JPAL, and EFID, a local NGO.</a:t>
            </a:r>
          </a:p>
          <a:p>
            <a:r>
              <a:rPr lang="fr-FR" sz="2400" dirty="0">
                <a:latin typeface="Candara" panose="020E0502030303020204" pitchFamily="34" charset="0"/>
              </a:rPr>
              <a:t>The focus of the </a:t>
            </a:r>
            <a:r>
              <a:rPr lang="fr-FR" sz="2400" dirty="0" err="1">
                <a:latin typeface="Candara" panose="020E0502030303020204" pitchFamily="34" charset="0"/>
              </a:rPr>
              <a:t>project</a:t>
            </a:r>
            <a:r>
              <a:rPr lang="fr-FR" sz="2400" dirty="0">
                <a:latin typeface="Candara" panose="020E0502030303020204" pitchFamily="34" charset="0"/>
              </a:rPr>
              <a:t> </a:t>
            </a:r>
            <a:r>
              <a:rPr lang="fr-FR" sz="2400" dirty="0" err="1">
                <a:latin typeface="Candara" panose="020E0502030303020204" pitchFamily="34" charset="0"/>
              </a:rPr>
              <a:t>is</a:t>
            </a:r>
            <a:r>
              <a:rPr lang="fr-FR" sz="2400" dirty="0">
                <a:latin typeface="Candara" panose="020E0502030303020204" pitchFamily="34" charset="0"/>
              </a:rPr>
              <a:t> on </a:t>
            </a:r>
            <a:r>
              <a:rPr lang="fr-FR" sz="2400" dirty="0" err="1">
                <a:latin typeface="Candara" panose="020E0502030303020204" pitchFamily="34" charset="0"/>
              </a:rPr>
              <a:t>language</a:t>
            </a:r>
            <a:r>
              <a:rPr lang="fr-FR" sz="2400" dirty="0">
                <a:latin typeface="Candara" panose="020E0502030303020204" pitchFamily="34" charset="0"/>
              </a:rPr>
              <a:t> and </a:t>
            </a:r>
            <a:r>
              <a:rPr lang="fr-FR" sz="2400" dirty="0" err="1">
                <a:latin typeface="Candara" panose="020E0502030303020204" pitchFamily="34" charset="0"/>
              </a:rPr>
              <a:t>employability</a:t>
            </a:r>
            <a:r>
              <a:rPr lang="fr-FR" sz="2400" dirty="0">
                <a:latin typeface="Candara" panose="020E0502030303020204" pitchFamily="34" charset="0"/>
              </a:rPr>
              <a:t>. </a:t>
            </a:r>
            <a:endParaRPr lang="en-US" sz="2400" dirty="0"/>
          </a:p>
        </p:txBody>
      </p:sp>
    </p:spTree>
    <p:extLst>
      <p:ext uri="{BB962C8B-B14F-4D97-AF65-F5344CB8AC3E}">
        <p14:creationId xmlns:p14="http://schemas.microsoft.com/office/powerpoint/2010/main" val="350087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8D375-F2D1-F2F7-0FA7-840625C82B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5F66D-CB1E-C8A0-A8C8-D34CE1E0CCE5}"/>
              </a:ext>
            </a:extLst>
          </p:cNvPr>
          <p:cNvSpPr>
            <a:spLocks noGrp="1"/>
          </p:cNvSpPr>
          <p:nvPr>
            <p:ph type="title"/>
          </p:nvPr>
        </p:nvSpPr>
        <p:spPr/>
        <p:txBody>
          <a:bodyPr/>
          <a:lstStyle/>
          <a:p>
            <a:r>
              <a:rPr lang="en-US" b="1" dirty="0">
                <a:solidFill>
                  <a:srgbClr val="2E24F8"/>
                </a:solidFill>
                <a:latin typeface="Candara" panose="020E0502030303020204" pitchFamily="34" charset="0"/>
                <a:ea typeface="Cambria" panose="02040503050406030204" pitchFamily="18" charset="0"/>
              </a:rPr>
              <a:t>IDEALUX</a:t>
            </a:r>
          </a:p>
        </p:txBody>
      </p:sp>
      <p:sp>
        <p:nvSpPr>
          <p:cNvPr id="3" name="Content Placeholder 2">
            <a:extLst>
              <a:ext uri="{FF2B5EF4-FFF2-40B4-BE49-F238E27FC236}">
                <a16:creationId xmlns:a16="http://schemas.microsoft.com/office/drawing/2014/main" id="{5F9B1C86-57E3-91D2-EA7E-C2B7B297CACF}"/>
              </a:ext>
            </a:extLst>
          </p:cNvPr>
          <p:cNvSpPr>
            <a:spLocks noGrp="1"/>
          </p:cNvSpPr>
          <p:nvPr>
            <p:ph idx="1"/>
          </p:nvPr>
        </p:nvSpPr>
        <p:spPr>
          <a:xfrm>
            <a:off x="699428" y="3354138"/>
            <a:ext cx="11166256" cy="4284996"/>
          </a:xfrm>
        </p:spPr>
        <p:txBody>
          <a:bodyPr>
            <a:noAutofit/>
          </a:bodyPr>
          <a:lstStyle/>
          <a:p>
            <a:pPr marL="914400" lvl="2" indent="0">
              <a:buNone/>
            </a:pPr>
            <a:endParaRPr lang="en-US" dirty="0">
              <a:latin typeface="Candara" panose="020E0502030303020204" pitchFamily="34" charset="0"/>
            </a:endParaRPr>
          </a:p>
          <a:p>
            <a:pPr marL="914400" lvl="2" indent="0">
              <a:buNone/>
            </a:pPr>
            <a:r>
              <a:rPr lang="fr-FR" dirty="0">
                <a:latin typeface="Candara" panose="020E0502030303020204" pitchFamily="34" charset="0"/>
              </a:rPr>
              <a:t> </a:t>
            </a:r>
            <a:r>
              <a:rPr lang="fr-FR" dirty="0" err="1">
                <a:latin typeface="Candara" panose="020E0502030303020204" pitchFamily="34" charset="0"/>
              </a:rPr>
              <a:t>Gather</a:t>
            </a:r>
            <a:r>
              <a:rPr lang="fr-FR" dirty="0">
                <a:latin typeface="Candara" panose="020E0502030303020204" pitchFamily="34" charset="0"/>
              </a:rPr>
              <a:t> international </a:t>
            </a:r>
            <a:r>
              <a:rPr lang="fr-FR" b="1" dirty="0" err="1">
                <a:latin typeface="Candara" panose="020E0502030303020204" pitchFamily="34" charset="0"/>
              </a:rPr>
              <a:t>evidence</a:t>
            </a:r>
            <a:r>
              <a:rPr lang="fr-FR" dirty="0">
                <a:latin typeface="Candara" panose="020E0502030303020204" pitchFamily="34" charset="0"/>
              </a:rPr>
              <a:t> on the impact of </a:t>
            </a:r>
            <a:r>
              <a:rPr lang="fr-FR" b="1" dirty="0" err="1">
                <a:latin typeface="Candara" panose="020E0502030303020204" pitchFamily="34" charset="0"/>
              </a:rPr>
              <a:t>language</a:t>
            </a:r>
            <a:r>
              <a:rPr lang="fr-FR" dirty="0">
                <a:latin typeface="Candara" panose="020E0502030303020204" pitchFamily="34" charset="0"/>
              </a:rPr>
              <a:t> training programs for </a:t>
            </a:r>
            <a:r>
              <a:rPr lang="fr-FR" dirty="0" err="1">
                <a:latin typeface="Candara" panose="020E0502030303020204" pitchFamily="34" charset="0"/>
              </a:rPr>
              <a:t>refugees</a:t>
            </a:r>
            <a:endParaRPr lang="fr-FR" dirty="0">
              <a:latin typeface="Candara" panose="020E0502030303020204" pitchFamily="34" charset="0"/>
            </a:endParaRPr>
          </a:p>
          <a:p>
            <a:pPr marL="914400" lvl="2" indent="0">
              <a:buNone/>
            </a:pPr>
            <a:endParaRPr lang="en-US" dirty="0">
              <a:latin typeface="Candara" panose="020E0502030303020204" pitchFamily="34" charset="0"/>
            </a:endParaRPr>
          </a:p>
        </p:txBody>
      </p:sp>
      <p:pic>
        <p:nvPicPr>
          <p:cNvPr id="13" name="Picture 12">
            <a:extLst>
              <a:ext uri="{FF2B5EF4-FFF2-40B4-BE49-F238E27FC236}">
                <a16:creationId xmlns:a16="http://schemas.microsoft.com/office/drawing/2014/main" id="{A957AE37-4F4E-E37A-72E7-BDEEDCF7DC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199" y="3532259"/>
            <a:ext cx="731520" cy="731520"/>
          </a:xfrm>
          <a:prstGeom prst="rect">
            <a:avLst/>
          </a:prstGeom>
        </p:spPr>
      </p:pic>
      <p:sp>
        <p:nvSpPr>
          <p:cNvPr id="16" name="TextBox 15">
            <a:extLst>
              <a:ext uri="{FF2B5EF4-FFF2-40B4-BE49-F238E27FC236}">
                <a16:creationId xmlns:a16="http://schemas.microsoft.com/office/drawing/2014/main" id="{00547318-CE96-ABFD-DD16-2E90D606C1F7}"/>
              </a:ext>
            </a:extLst>
          </p:cNvPr>
          <p:cNvSpPr txBox="1"/>
          <p:nvPr/>
        </p:nvSpPr>
        <p:spPr>
          <a:xfrm>
            <a:off x="838199" y="1544318"/>
            <a:ext cx="11027485" cy="1938992"/>
          </a:xfrm>
          <a:prstGeom prst="rect">
            <a:avLst/>
          </a:prstGeom>
          <a:noFill/>
        </p:spPr>
        <p:txBody>
          <a:bodyPr wrap="square" rtlCol="0">
            <a:spAutoFit/>
          </a:bodyPr>
          <a:lstStyle/>
          <a:p>
            <a:r>
              <a:rPr lang="fr-FR" sz="2400" dirty="0">
                <a:latin typeface="Candara" panose="020E0502030303020204" pitchFamily="34" charset="0"/>
              </a:rPr>
              <a:t>The </a:t>
            </a:r>
            <a:r>
              <a:rPr lang="fr-FR" sz="2400" dirty="0" err="1">
                <a:latin typeface="Candara" panose="020E0502030303020204" pitchFamily="34" charset="0"/>
              </a:rPr>
              <a:t>project</a:t>
            </a:r>
            <a:r>
              <a:rPr lang="fr-FR" sz="2400" dirty="0">
                <a:latin typeface="Candara" panose="020E0502030303020204" pitchFamily="34" charset="0"/>
              </a:rPr>
              <a:t> IDEALUX, </a:t>
            </a:r>
            <a:r>
              <a:rPr lang="fr-FR" sz="2400" dirty="0" err="1">
                <a:latin typeface="Candara" panose="020E0502030303020204" pitchFamily="34" charset="0"/>
              </a:rPr>
              <a:t>funded</a:t>
            </a:r>
            <a:r>
              <a:rPr lang="fr-FR" sz="2400" dirty="0">
                <a:latin typeface="Candara" panose="020E0502030303020204" pitchFamily="34" charset="0"/>
              </a:rPr>
              <a:t> by the </a:t>
            </a:r>
            <a:r>
              <a:rPr lang="fr-FR" sz="2400" dirty="0" err="1">
                <a:latin typeface="Candara" panose="020E0502030303020204" pitchFamily="34" charset="0"/>
              </a:rPr>
              <a:t>European</a:t>
            </a:r>
            <a:r>
              <a:rPr lang="fr-FR" sz="2400" dirty="0">
                <a:latin typeface="Candara" panose="020E0502030303020204" pitchFamily="34" charset="0"/>
              </a:rPr>
              <a:t> Commission and the MIFA, </a:t>
            </a:r>
            <a:r>
              <a:rPr lang="fr-FR" sz="2400" dirty="0" err="1">
                <a:latin typeface="Candara" panose="020E0502030303020204" pitchFamily="34" charset="0"/>
              </a:rPr>
              <a:t>aims</a:t>
            </a:r>
            <a:r>
              <a:rPr lang="fr-FR" sz="2400" dirty="0">
                <a:latin typeface="Candara" panose="020E0502030303020204" pitchFamily="34" charset="0"/>
              </a:rPr>
              <a:t> to help design </a:t>
            </a:r>
            <a:r>
              <a:rPr lang="fr-FR" sz="2400" dirty="0" err="1">
                <a:latin typeface="Candara" panose="020E0502030303020204" pitchFamily="34" charset="0"/>
              </a:rPr>
              <a:t>better</a:t>
            </a:r>
            <a:r>
              <a:rPr lang="fr-FR" sz="2400" dirty="0">
                <a:latin typeface="Candara" panose="020E0502030303020204" pitchFamily="34" charset="0"/>
              </a:rPr>
              <a:t> </a:t>
            </a:r>
            <a:r>
              <a:rPr lang="fr-FR" sz="2400" dirty="0" err="1">
                <a:latin typeface="Candara" panose="020E0502030303020204" pitchFamily="34" charset="0"/>
              </a:rPr>
              <a:t>policies</a:t>
            </a:r>
            <a:r>
              <a:rPr lang="fr-FR" sz="2400" dirty="0">
                <a:latin typeface="Candara" panose="020E0502030303020204" pitchFamily="34" charset="0"/>
              </a:rPr>
              <a:t> </a:t>
            </a:r>
            <a:r>
              <a:rPr lang="fr-FR" sz="2400" dirty="0" err="1">
                <a:latin typeface="Candara" panose="020E0502030303020204" pitchFamily="34" charset="0"/>
              </a:rPr>
              <a:t>that</a:t>
            </a:r>
            <a:r>
              <a:rPr lang="fr-FR" sz="2400" dirty="0">
                <a:latin typeface="Candara" panose="020E0502030303020204" pitchFamily="34" charset="0"/>
              </a:rPr>
              <a:t> </a:t>
            </a:r>
            <a:r>
              <a:rPr lang="fr-FR" sz="2400" dirty="0" err="1">
                <a:latin typeface="Candara" panose="020E0502030303020204" pitchFamily="34" charset="0"/>
              </a:rPr>
              <a:t>could</a:t>
            </a:r>
            <a:r>
              <a:rPr lang="fr-FR" sz="2400" dirty="0">
                <a:latin typeface="Candara" panose="020E0502030303020204" pitchFamily="34" charset="0"/>
              </a:rPr>
              <a:t> </a:t>
            </a:r>
            <a:r>
              <a:rPr lang="fr-FR" sz="2400" dirty="0" err="1">
                <a:latin typeface="Candara" panose="020E0502030303020204" pitchFamily="34" charset="0"/>
              </a:rPr>
              <a:t>improve</a:t>
            </a:r>
            <a:r>
              <a:rPr lang="fr-FR" sz="2400" dirty="0">
                <a:latin typeface="Candara" panose="020E0502030303020204" pitchFamily="34" charset="0"/>
              </a:rPr>
              <a:t> </a:t>
            </a:r>
            <a:r>
              <a:rPr lang="fr-FR" sz="2400" dirty="0" err="1">
                <a:latin typeface="Candara" panose="020E0502030303020204" pitchFamily="34" charset="0"/>
              </a:rPr>
              <a:t>refugee</a:t>
            </a:r>
            <a:r>
              <a:rPr lang="fr-FR" sz="2400" dirty="0">
                <a:latin typeface="Candara" panose="020E0502030303020204" pitchFamily="34" charset="0"/>
              </a:rPr>
              <a:t> </a:t>
            </a:r>
            <a:r>
              <a:rPr lang="fr-FR" sz="2400" dirty="0" err="1">
                <a:latin typeface="Candara" panose="020E0502030303020204" pitchFamily="34" charset="0"/>
              </a:rPr>
              <a:t>integration</a:t>
            </a:r>
            <a:r>
              <a:rPr lang="fr-FR" sz="2400" dirty="0">
                <a:latin typeface="Candara" panose="020E0502030303020204" pitchFamily="34" charset="0"/>
              </a:rPr>
              <a:t> in Luxembourg.</a:t>
            </a:r>
          </a:p>
          <a:p>
            <a:r>
              <a:rPr lang="fr-FR" sz="2400" dirty="0">
                <a:latin typeface="Candara" panose="020E0502030303020204" pitchFamily="34" charset="0"/>
              </a:rPr>
              <a:t> </a:t>
            </a:r>
          </a:p>
          <a:p>
            <a:r>
              <a:rPr lang="fr-FR" sz="2400" dirty="0" err="1">
                <a:latin typeface="Candara" panose="020E0502030303020204" pitchFamily="34" charset="0"/>
              </a:rPr>
              <a:t>Led</a:t>
            </a:r>
            <a:r>
              <a:rPr lang="fr-FR" sz="2400" dirty="0">
                <a:latin typeface="Candara" panose="020E0502030303020204" pitchFamily="34" charset="0"/>
              </a:rPr>
              <a:t> by LISER, relies on a partnership </a:t>
            </a:r>
            <a:r>
              <a:rPr lang="fr-FR" sz="2400" dirty="0" err="1">
                <a:latin typeface="Candara" panose="020E0502030303020204" pitchFamily="34" charset="0"/>
              </a:rPr>
              <a:t>with</a:t>
            </a:r>
            <a:r>
              <a:rPr lang="fr-FR" sz="2400" dirty="0">
                <a:latin typeface="Candara" panose="020E0502030303020204" pitchFamily="34" charset="0"/>
              </a:rPr>
              <a:t> MIFA, ONIS, JPAL, and EFID, a local NGO.</a:t>
            </a:r>
          </a:p>
          <a:p>
            <a:r>
              <a:rPr lang="fr-FR" sz="2400" dirty="0">
                <a:latin typeface="Candara" panose="020E0502030303020204" pitchFamily="34" charset="0"/>
              </a:rPr>
              <a:t>The focus of the </a:t>
            </a:r>
            <a:r>
              <a:rPr lang="fr-FR" sz="2400" dirty="0" err="1">
                <a:latin typeface="Candara" panose="020E0502030303020204" pitchFamily="34" charset="0"/>
              </a:rPr>
              <a:t>project</a:t>
            </a:r>
            <a:r>
              <a:rPr lang="fr-FR" sz="2400" dirty="0">
                <a:latin typeface="Candara" panose="020E0502030303020204" pitchFamily="34" charset="0"/>
              </a:rPr>
              <a:t> </a:t>
            </a:r>
            <a:r>
              <a:rPr lang="fr-FR" sz="2400" dirty="0" err="1">
                <a:latin typeface="Candara" panose="020E0502030303020204" pitchFamily="34" charset="0"/>
              </a:rPr>
              <a:t>is</a:t>
            </a:r>
            <a:r>
              <a:rPr lang="fr-FR" sz="2400" dirty="0">
                <a:latin typeface="Candara" panose="020E0502030303020204" pitchFamily="34" charset="0"/>
              </a:rPr>
              <a:t> on </a:t>
            </a:r>
            <a:r>
              <a:rPr lang="fr-FR" sz="2400" dirty="0" err="1">
                <a:latin typeface="Candara" panose="020E0502030303020204" pitchFamily="34" charset="0"/>
              </a:rPr>
              <a:t>language</a:t>
            </a:r>
            <a:r>
              <a:rPr lang="fr-FR" sz="2400" dirty="0">
                <a:latin typeface="Candara" panose="020E0502030303020204" pitchFamily="34" charset="0"/>
              </a:rPr>
              <a:t> and </a:t>
            </a:r>
            <a:r>
              <a:rPr lang="fr-FR" sz="2400" dirty="0" err="1">
                <a:latin typeface="Candara" panose="020E0502030303020204" pitchFamily="34" charset="0"/>
              </a:rPr>
              <a:t>employability</a:t>
            </a:r>
            <a:r>
              <a:rPr lang="fr-FR" sz="2400" dirty="0">
                <a:latin typeface="Candara" panose="020E0502030303020204" pitchFamily="34" charset="0"/>
              </a:rPr>
              <a:t>. </a:t>
            </a:r>
            <a:endParaRPr lang="en-US" sz="2400" dirty="0"/>
          </a:p>
        </p:txBody>
      </p:sp>
    </p:spTree>
    <p:extLst>
      <p:ext uri="{BB962C8B-B14F-4D97-AF65-F5344CB8AC3E}">
        <p14:creationId xmlns:p14="http://schemas.microsoft.com/office/powerpoint/2010/main" val="3831608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E3A81-7C06-BB53-D08B-225476A24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CBDC5-10EF-BFDC-C9E5-C3C5519AC1C9}"/>
              </a:ext>
            </a:extLst>
          </p:cNvPr>
          <p:cNvSpPr>
            <a:spLocks noGrp="1"/>
          </p:cNvSpPr>
          <p:nvPr>
            <p:ph type="title"/>
          </p:nvPr>
        </p:nvSpPr>
        <p:spPr/>
        <p:txBody>
          <a:bodyPr/>
          <a:lstStyle/>
          <a:p>
            <a:r>
              <a:rPr lang="en-US" b="1" dirty="0">
                <a:solidFill>
                  <a:srgbClr val="2E24F8"/>
                </a:solidFill>
                <a:latin typeface="Candara" panose="020E0502030303020204" pitchFamily="34" charset="0"/>
                <a:ea typeface="Cambria" panose="02040503050406030204" pitchFamily="18" charset="0"/>
              </a:rPr>
              <a:t>IDEALUX</a:t>
            </a:r>
          </a:p>
        </p:txBody>
      </p:sp>
      <p:sp>
        <p:nvSpPr>
          <p:cNvPr id="3" name="Content Placeholder 2">
            <a:extLst>
              <a:ext uri="{FF2B5EF4-FFF2-40B4-BE49-F238E27FC236}">
                <a16:creationId xmlns:a16="http://schemas.microsoft.com/office/drawing/2014/main" id="{69534F6F-F76D-0B75-1DAA-6A4107E5E1C9}"/>
              </a:ext>
            </a:extLst>
          </p:cNvPr>
          <p:cNvSpPr>
            <a:spLocks noGrp="1"/>
          </p:cNvSpPr>
          <p:nvPr>
            <p:ph idx="1"/>
          </p:nvPr>
        </p:nvSpPr>
        <p:spPr>
          <a:xfrm>
            <a:off x="699428" y="3354138"/>
            <a:ext cx="11166256" cy="4284996"/>
          </a:xfrm>
        </p:spPr>
        <p:txBody>
          <a:bodyPr>
            <a:noAutofit/>
          </a:bodyPr>
          <a:lstStyle/>
          <a:p>
            <a:pPr marL="914400" lvl="2" indent="0">
              <a:buNone/>
            </a:pPr>
            <a:endParaRPr lang="en-US" dirty="0">
              <a:latin typeface="Candara" panose="020E0502030303020204" pitchFamily="34" charset="0"/>
            </a:endParaRPr>
          </a:p>
          <a:p>
            <a:pPr marL="914400" lvl="2" indent="0">
              <a:buNone/>
            </a:pPr>
            <a:r>
              <a:rPr lang="fr-FR" dirty="0">
                <a:latin typeface="Candara" panose="020E0502030303020204" pitchFamily="34" charset="0"/>
              </a:rPr>
              <a:t> </a:t>
            </a:r>
            <a:r>
              <a:rPr lang="fr-FR" dirty="0" err="1">
                <a:latin typeface="Candara" panose="020E0502030303020204" pitchFamily="34" charset="0"/>
              </a:rPr>
              <a:t>Gather</a:t>
            </a:r>
            <a:r>
              <a:rPr lang="fr-FR" dirty="0">
                <a:latin typeface="Candara" panose="020E0502030303020204" pitchFamily="34" charset="0"/>
              </a:rPr>
              <a:t> international </a:t>
            </a:r>
            <a:r>
              <a:rPr lang="fr-FR" b="1" dirty="0" err="1">
                <a:latin typeface="Candara" panose="020E0502030303020204" pitchFamily="34" charset="0"/>
              </a:rPr>
              <a:t>evidence</a:t>
            </a:r>
            <a:r>
              <a:rPr lang="fr-FR" dirty="0">
                <a:latin typeface="Candara" panose="020E0502030303020204" pitchFamily="34" charset="0"/>
              </a:rPr>
              <a:t> on the impact of </a:t>
            </a:r>
            <a:r>
              <a:rPr lang="fr-FR" b="1" dirty="0" err="1">
                <a:latin typeface="Candara" panose="020E0502030303020204" pitchFamily="34" charset="0"/>
              </a:rPr>
              <a:t>language</a:t>
            </a:r>
            <a:r>
              <a:rPr lang="fr-FR" dirty="0">
                <a:latin typeface="Candara" panose="020E0502030303020204" pitchFamily="34" charset="0"/>
              </a:rPr>
              <a:t> training programs for </a:t>
            </a:r>
            <a:r>
              <a:rPr lang="fr-FR" dirty="0" err="1">
                <a:latin typeface="Candara" panose="020E0502030303020204" pitchFamily="34" charset="0"/>
              </a:rPr>
              <a:t>refugees</a:t>
            </a:r>
            <a:endParaRPr lang="fr-FR" dirty="0">
              <a:latin typeface="Candara" panose="020E0502030303020204" pitchFamily="34" charset="0"/>
            </a:endParaRPr>
          </a:p>
          <a:p>
            <a:pPr marL="914400" lvl="2" indent="0">
              <a:buNone/>
            </a:pPr>
            <a:endParaRPr lang="en-US" dirty="0">
              <a:latin typeface="Candara" panose="020E0502030303020204" pitchFamily="34" charset="0"/>
            </a:endParaRPr>
          </a:p>
          <a:p>
            <a:pPr marL="914400" lvl="2" indent="0">
              <a:buNone/>
            </a:pPr>
            <a:r>
              <a:rPr lang="fr-FR" dirty="0" err="1">
                <a:latin typeface="Candara" panose="020E0502030303020204" pitchFamily="34" charset="0"/>
              </a:rPr>
              <a:t>Collect</a:t>
            </a:r>
            <a:r>
              <a:rPr lang="fr-FR" dirty="0">
                <a:latin typeface="Candara" panose="020E0502030303020204" pitchFamily="34" charset="0"/>
              </a:rPr>
              <a:t> </a:t>
            </a:r>
            <a:r>
              <a:rPr lang="fr-FR" b="1" dirty="0">
                <a:latin typeface="Candara" panose="020E0502030303020204" pitchFamily="34" charset="0"/>
              </a:rPr>
              <a:t>data</a:t>
            </a:r>
            <a:r>
              <a:rPr lang="fr-FR" dirty="0">
                <a:latin typeface="Candara" panose="020E0502030303020204" pitchFamily="34" charset="0"/>
              </a:rPr>
              <a:t> to </a:t>
            </a:r>
            <a:r>
              <a:rPr lang="fr-FR" dirty="0" err="1">
                <a:latin typeface="Candara" panose="020E0502030303020204" pitchFamily="34" charset="0"/>
              </a:rPr>
              <a:t>understand</a:t>
            </a:r>
            <a:r>
              <a:rPr lang="fr-FR" dirty="0">
                <a:latin typeface="Candara" panose="020E0502030303020204" pitchFamily="34" charset="0"/>
              </a:rPr>
              <a:t> the state of </a:t>
            </a:r>
            <a:r>
              <a:rPr lang="fr-FR" dirty="0" err="1">
                <a:latin typeface="Candara" panose="020E0502030303020204" pitchFamily="34" charset="0"/>
              </a:rPr>
              <a:t>refugee</a:t>
            </a:r>
            <a:r>
              <a:rPr lang="fr-FR" dirty="0">
                <a:latin typeface="Candara" panose="020E0502030303020204" pitchFamily="34" charset="0"/>
              </a:rPr>
              <a:t> </a:t>
            </a:r>
            <a:r>
              <a:rPr lang="fr-FR" dirty="0" err="1">
                <a:latin typeface="Candara" panose="020E0502030303020204" pitchFamily="34" charset="0"/>
              </a:rPr>
              <a:t>integration</a:t>
            </a:r>
            <a:r>
              <a:rPr lang="fr-FR" dirty="0">
                <a:latin typeface="Candara" panose="020E0502030303020204" pitchFamily="34" charset="0"/>
              </a:rPr>
              <a:t> in </a:t>
            </a:r>
            <a:r>
              <a:rPr lang="fr-FR" b="1" dirty="0">
                <a:latin typeface="Candara" panose="020E0502030303020204" pitchFamily="34" charset="0"/>
              </a:rPr>
              <a:t>Luxembourg</a:t>
            </a:r>
            <a:r>
              <a:rPr lang="fr-FR" dirty="0">
                <a:latin typeface="Candara" panose="020E0502030303020204" pitchFamily="34" charset="0"/>
              </a:rPr>
              <a:t> and </a:t>
            </a:r>
            <a:r>
              <a:rPr lang="fr-FR" dirty="0" err="1">
                <a:latin typeface="Candara" panose="020E0502030303020204" pitchFamily="34" charset="0"/>
              </a:rPr>
              <a:t>its</a:t>
            </a:r>
            <a:r>
              <a:rPr lang="fr-FR" dirty="0">
                <a:latin typeface="Candara" panose="020E0502030303020204" pitchFamily="34" charset="0"/>
              </a:rPr>
              <a:t> </a:t>
            </a:r>
            <a:r>
              <a:rPr lang="fr-FR" b="1" dirty="0">
                <a:latin typeface="Candara" panose="020E0502030303020204" pitchFamily="34" charset="0"/>
              </a:rPr>
              <a:t>challenges</a:t>
            </a:r>
          </a:p>
          <a:p>
            <a:pPr marL="914400" lvl="2" indent="0">
              <a:buNone/>
            </a:pPr>
            <a:endParaRPr lang="en-US" dirty="0">
              <a:latin typeface="Candara" panose="020E0502030303020204" pitchFamily="34" charset="0"/>
            </a:endParaRPr>
          </a:p>
          <a:p>
            <a:pPr marL="914400" lvl="2" indent="0">
              <a:buNone/>
            </a:pPr>
            <a:endParaRPr lang="fr-FR" b="1" dirty="0">
              <a:latin typeface="Candara" panose="020E0502030303020204" pitchFamily="34" charset="0"/>
            </a:endParaRPr>
          </a:p>
        </p:txBody>
      </p:sp>
      <p:pic>
        <p:nvPicPr>
          <p:cNvPr id="11" name="Picture 10">
            <a:extLst>
              <a:ext uri="{FF2B5EF4-FFF2-40B4-BE49-F238E27FC236}">
                <a16:creationId xmlns:a16="http://schemas.microsoft.com/office/drawing/2014/main" id="{6E976B3D-9DEE-E536-F36A-CD30D6FD51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199" y="4166850"/>
            <a:ext cx="731520" cy="731520"/>
          </a:xfrm>
          <a:prstGeom prst="rect">
            <a:avLst/>
          </a:prstGeom>
        </p:spPr>
      </p:pic>
      <p:pic>
        <p:nvPicPr>
          <p:cNvPr id="13" name="Picture 12">
            <a:extLst>
              <a:ext uri="{FF2B5EF4-FFF2-40B4-BE49-F238E27FC236}">
                <a16:creationId xmlns:a16="http://schemas.microsoft.com/office/drawing/2014/main" id="{1630AA98-C161-94C2-BF49-7CC68A8DA42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8199" y="3532259"/>
            <a:ext cx="731520" cy="731520"/>
          </a:xfrm>
          <a:prstGeom prst="rect">
            <a:avLst/>
          </a:prstGeom>
        </p:spPr>
      </p:pic>
      <p:sp>
        <p:nvSpPr>
          <p:cNvPr id="16" name="TextBox 15">
            <a:extLst>
              <a:ext uri="{FF2B5EF4-FFF2-40B4-BE49-F238E27FC236}">
                <a16:creationId xmlns:a16="http://schemas.microsoft.com/office/drawing/2014/main" id="{1883C84E-6F65-336A-EF83-1CC8BB31FB73}"/>
              </a:ext>
            </a:extLst>
          </p:cNvPr>
          <p:cNvSpPr txBox="1"/>
          <p:nvPr/>
        </p:nvSpPr>
        <p:spPr>
          <a:xfrm>
            <a:off x="838199" y="1544318"/>
            <a:ext cx="11027485" cy="1938992"/>
          </a:xfrm>
          <a:prstGeom prst="rect">
            <a:avLst/>
          </a:prstGeom>
          <a:noFill/>
        </p:spPr>
        <p:txBody>
          <a:bodyPr wrap="square" rtlCol="0">
            <a:spAutoFit/>
          </a:bodyPr>
          <a:lstStyle/>
          <a:p>
            <a:r>
              <a:rPr lang="fr-FR" sz="2400" dirty="0">
                <a:latin typeface="Candara" panose="020E0502030303020204" pitchFamily="34" charset="0"/>
              </a:rPr>
              <a:t>The </a:t>
            </a:r>
            <a:r>
              <a:rPr lang="fr-FR" sz="2400" dirty="0" err="1">
                <a:latin typeface="Candara" panose="020E0502030303020204" pitchFamily="34" charset="0"/>
              </a:rPr>
              <a:t>project</a:t>
            </a:r>
            <a:r>
              <a:rPr lang="fr-FR" sz="2400" dirty="0">
                <a:latin typeface="Candara" panose="020E0502030303020204" pitchFamily="34" charset="0"/>
              </a:rPr>
              <a:t> IDEALUX, </a:t>
            </a:r>
            <a:r>
              <a:rPr lang="fr-FR" sz="2400" dirty="0" err="1">
                <a:latin typeface="Candara" panose="020E0502030303020204" pitchFamily="34" charset="0"/>
              </a:rPr>
              <a:t>funded</a:t>
            </a:r>
            <a:r>
              <a:rPr lang="fr-FR" sz="2400" dirty="0">
                <a:latin typeface="Candara" panose="020E0502030303020204" pitchFamily="34" charset="0"/>
              </a:rPr>
              <a:t> by the </a:t>
            </a:r>
            <a:r>
              <a:rPr lang="fr-FR" sz="2400" dirty="0" err="1">
                <a:latin typeface="Candara" panose="020E0502030303020204" pitchFamily="34" charset="0"/>
              </a:rPr>
              <a:t>European</a:t>
            </a:r>
            <a:r>
              <a:rPr lang="fr-FR" sz="2400" dirty="0">
                <a:latin typeface="Candara" panose="020E0502030303020204" pitchFamily="34" charset="0"/>
              </a:rPr>
              <a:t> Commission and the MIFA, </a:t>
            </a:r>
            <a:r>
              <a:rPr lang="fr-FR" sz="2400" dirty="0" err="1">
                <a:latin typeface="Candara" panose="020E0502030303020204" pitchFamily="34" charset="0"/>
              </a:rPr>
              <a:t>aims</a:t>
            </a:r>
            <a:r>
              <a:rPr lang="fr-FR" sz="2400" dirty="0">
                <a:latin typeface="Candara" panose="020E0502030303020204" pitchFamily="34" charset="0"/>
              </a:rPr>
              <a:t> to help design </a:t>
            </a:r>
            <a:r>
              <a:rPr lang="fr-FR" sz="2400" dirty="0" err="1">
                <a:latin typeface="Candara" panose="020E0502030303020204" pitchFamily="34" charset="0"/>
              </a:rPr>
              <a:t>better</a:t>
            </a:r>
            <a:r>
              <a:rPr lang="fr-FR" sz="2400" dirty="0">
                <a:latin typeface="Candara" panose="020E0502030303020204" pitchFamily="34" charset="0"/>
              </a:rPr>
              <a:t> </a:t>
            </a:r>
            <a:r>
              <a:rPr lang="fr-FR" sz="2400" dirty="0" err="1">
                <a:latin typeface="Candara" panose="020E0502030303020204" pitchFamily="34" charset="0"/>
              </a:rPr>
              <a:t>policies</a:t>
            </a:r>
            <a:r>
              <a:rPr lang="fr-FR" sz="2400" dirty="0">
                <a:latin typeface="Candara" panose="020E0502030303020204" pitchFamily="34" charset="0"/>
              </a:rPr>
              <a:t> </a:t>
            </a:r>
            <a:r>
              <a:rPr lang="fr-FR" sz="2400" dirty="0" err="1">
                <a:latin typeface="Candara" panose="020E0502030303020204" pitchFamily="34" charset="0"/>
              </a:rPr>
              <a:t>that</a:t>
            </a:r>
            <a:r>
              <a:rPr lang="fr-FR" sz="2400" dirty="0">
                <a:latin typeface="Candara" panose="020E0502030303020204" pitchFamily="34" charset="0"/>
              </a:rPr>
              <a:t> </a:t>
            </a:r>
            <a:r>
              <a:rPr lang="fr-FR" sz="2400" dirty="0" err="1">
                <a:latin typeface="Candara" panose="020E0502030303020204" pitchFamily="34" charset="0"/>
              </a:rPr>
              <a:t>could</a:t>
            </a:r>
            <a:r>
              <a:rPr lang="fr-FR" sz="2400" dirty="0">
                <a:latin typeface="Candara" panose="020E0502030303020204" pitchFamily="34" charset="0"/>
              </a:rPr>
              <a:t> </a:t>
            </a:r>
            <a:r>
              <a:rPr lang="fr-FR" sz="2400" dirty="0" err="1">
                <a:latin typeface="Candara" panose="020E0502030303020204" pitchFamily="34" charset="0"/>
              </a:rPr>
              <a:t>improve</a:t>
            </a:r>
            <a:r>
              <a:rPr lang="fr-FR" sz="2400" dirty="0">
                <a:latin typeface="Candara" panose="020E0502030303020204" pitchFamily="34" charset="0"/>
              </a:rPr>
              <a:t> </a:t>
            </a:r>
            <a:r>
              <a:rPr lang="fr-FR" sz="2400" dirty="0" err="1">
                <a:latin typeface="Candara" panose="020E0502030303020204" pitchFamily="34" charset="0"/>
              </a:rPr>
              <a:t>refugee</a:t>
            </a:r>
            <a:r>
              <a:rPr lang="fr-FR" sz="2400" dirty="0">
                <a:latin typeface="Candara" panose="020E0502030303020204" pitchFamily="34" charset="0"/>
              </a:rPr>
              <a:t> </a:t>
            </a:r>
            <a:r>
              <a:rPr lang="fr-FR" sz="2400" dirty="0" err="1">
                <a:latin typeface="Candara" panose="020E0502030303020204" pitchFamily="34" charset="0"/>
              </a:rPr>
              <a:t>integration</a:t>
            </a:r>
            <a:r>
              <a:rPr lang="fr-FR" sz="2400" dirty="0">
                <a:latin typeface="Candara" panose="020E0502030303020204" pitchFamily="34" charset="0"/>
              </a:rPr>
              <a:t> in Luxembourg.</a:t>
            </a:r>
          </a:p>
          <a:p>
            <a:r>
              <a:rPr lang="fr-FR" sz="2400" dirty="0">
                <a:latin typeface="Candara" panose="020E0502030303020204" pitchFamily="34" charset="0"/>
              </a:rPr>
              <a:t> </a:t>
            </a:r>
          </a:p>
          <a:p>
            <a:r>
              <a:rPr lang="fr-FR" sz="2400" dirty="0" err="1">
                <a:latin typeface="Candara" panose="020E0502030303020204" pitchFamily="34" charset="0"/>
              </a:rPr>
              <a:t>Led</a:t>
            </a:r>
            <a:r>
              <a:rPr lang="fr-FR" sz="2400" dirty="0">
                <a:latin typeface="Candara" panose="020E0502030303020204" pitchFamily="34" charset="0"/>
              </a:rPr>
              <a:t> by LISER, relies on a partnership </a:t>
            </a:r>
            <a:r>
              <a:rPr lang="fr-FR" sz="2400" dirty="0" err="1">
                <a:latin typeface="Candara" panose="020E0502030303020204" pitchFamily="34" charset="0"/>
              </a:rPr>
              <a:t>with</a:t>
            </a:r>
            <a:r>
              <a:rPr lang="fr-FR" sz="2400" dirty="0">
                <a:latin typeface="Candara" panose="020E0502030303020204" pitchFamily="34" charset="0"/>
              </a:rPr>
              <a:t> MIFA, ONIS, JPAL, and EFID, a local NGO.</a:t>
            </a:r>
          </a:p>
          <a:p>
            <a:r>
              <a:rPr lang="fr-FR" sz="2400" dirty="0">
                <a:latin typeface="Candara" panose="020E0502030303020204" pitchFamily="34" charset="0"/>
              </a:rPr>
              <a:t>The focus of the </a:t>
            </a:r>
            <a:r>
              <a:rPr lang="fr-FR" sz="2400" dirty="0" err="1">
                <a:latin typeface="Candara" panose="020E0502030303020204" pitchFamily="34" charset="0"/>
              </a:rPr>
              <a:t>project</a:t>
            </a:r>
            <a:r>
              <a:rPr lang="fr-FR" sz="2400" dirty="0">
                <a:latin typeface="Candara" panose="020E0502030303020204" pitchFamily="34" charset="0"/>
              </a:rPr>
              <a:t> </a:t>
            </a:r>
            <a:r>
              <a:rPr lang="fr-FR" sz="2400" dirty="0" err="1">
                <a:latin typeface="Candara" panose="020E0502030303020204" pitchFamily="34" charset="0"/>
              </a:rPr>
              <a:t>is</a:t>
            </a:r>
            <a:r>
              <a:rPr lang="fr-FR" sz="2400" dirty="0">
                <a:latin typeface="Candara" panose="020E0502030303020204" pitchFamily="34" charset="0"/>
              </a:rPr>
              <a:t> on </a:t>
            </a:r>
            <a:r>
              <a:rPr lang="fr-FR" sz="2400" dirty="0" err="1">
                <a:latin typeface="Candara" panose="020E0502030303020204" pitchFamily="34" charset="0"/>
              </a:rPr>
              <a:t>language</a:t>
            </a:r>
            <a:r>
              <a:rPr lang="fr-FR" sz="2400" dirty="0">
                <a:latin typeface="Candara" panose="020E0502030303020204" pitchFamily="34" charset="0"/>
              </a:rPr>
              <a:t> and </a:t>
            </a:r>
            <a:r>
              <a:rPr lang="fr-FR" sz="2400" dirty="0" err="1">
                <a:latin typeface="Candara" panose="020E0502030303020204" pitchFamily="34" charset="0"/>
              </a:rPr>
              <a:t>employability</a:t>
            </a:r>
            <a:r>
              <a:rPr lang="fr-FR" sz="2400" dirty="0">
                <a:latin typeface="Candara" panose="020E0502030303020204" pitchFamily="34" charset="0"/>
              </a:rPr>
              <a:t>. </a:t>
            </a:r>
            <a:endParaRPr lang="en-US" sz="2400" dirty="0"/>
          </a:p>
        </p:txBody>
      </p:sp>
    </p:spTree>
    <p:extLst>
      <p:ext uri="{BB962C8B-B14F-4D97-AF65-F5344CB8AC3E}">
        <p14:creationId xmlns:p14="http://schemas.microsoft.com/office/powerpoint/2010/main" val="1821843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7E7EC-4776-E65F-8864-E62179792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31A6E-21D5-C25A-8944-DF7EB3ABF0D9}"/>
              </a:ext>
            </a:extLst>
          </p:cNvPr>
          <p:cNvSpPr>
            <a:spLocks noGrp="1"/>
          </p:cNvSpPr>
          <p:nvPr>
            <p:ph type="title"/>
          </p:nvPr>
        </p:nvSpPr>
        <p:spPr/>
        <p:txBody>
          <a:bodyPr/>
          <a:lstStyle/>
          <a:p>
            <a:r>
              <a:rPr lang="en-US" b="1" dirty="0">
                <a:solidFill>
                  <a:srgbClr val="2E24F8"/>
                </a:solidFill>
                <a:latin typeface="Candara" panose="020E0502030303020204" pitchFamily="34" charset="0"/>
                <a:ea typeface="Cambria" panose="02040503050406030204" pitchFamily="18" charset="0"/>
              </a:rPr>
              <a:t>IDEALUX</a:t>
            </a:r>
          </a:p>
        </p:txBody>
      </p:sp>
      <p:sp>
        <p:nvSpPr>
          <p:cNvPr id="3" name="Content Placeholder 2">
            <a:extLst>
              <a:ext uri="{FF2B5EF4-FFF2-40B4-BE49-F238E27FC236}">
                <a16:creationId xmlns:a16="http://schemas.microsoft.com/office/drawing/2014/main" id="{2DAEE4CE-87C2-D3D2-AEF9-DB9E6D69AE5F}"/>
              </a:ext>
            </a:extLst>
          </p:cNvPr>
          <p:cNvSpPr>
            <a:spLocks noGrp="1"/>
          </p:cNvSpPr>
          <p:nvPr>
            <p:ph idx="1"/>
          </p:nvPr>
        </p:nvSpPr>
        <p:spPr>
          <a:xfrm>
            <a:off x="699427" y="3354138"/>
            <a:ext cx="11650351" cy="4284996"/>
          </a:xfrm>
        </p:spPr>
        <p:txBody>
          <a:bodyPr>
            <a:noAutofit/>
          </a:bodyPr>
          <a:lstStyle/>
          <a:p>
            <a:pPr marL="914400" lvl="2" indent="0">
              <a:buNone/>
            </a:pPr>
            <a:endParaRPr lang="en-US" dirty="0">
              <a:latin typeface="Candara" panose="020E0502030303020204" pitchFamily="34" charset="0"/>
            </a:endParaRPr>
          </a:p>
          <a:p>
            <a:pPr marL="914400" lvl="2" indent="0">
              <a:buNone/>
            </a:pPr>
            <a:r>
              <a:rPr lang="fr-FR" dirty="0">
                <a:latin typeface="Candara" panose="020E0502030303020204" pitchFamily="34" charset="0"/>
              </a:rPr>
              <a:t> </a:t>
            </a:r>
            <a:r>
              <a:rPr lang="fr-FR" dirty="0" err="1">
                <a:latin typeface="Candara" panose="020E0502030303020204" pitchFamily="34" charset="0"/>
              </a:rPr>
              <a:t>Gather</a:t>
            </a:r>
            <a:r>
              <a:rPr lang="fr-FR" dirty="0">
                <a:latin typeface="Candara" panose="020E0502030303020204" pitchFamily="34" charset="0"/>
              </a:rPr>
              <a:t> international </a:t>
            </a:r>
            <a:r>
              <a:rPr lang="fr-FR" b="1" dirty="0" err="1">
                <a:latin typeface="Candara" panose="020E0502030303020204" pitchFamily="34" charset="0"/>
              </a:rPr>
              <a:t>evidence</a:t>
            </a:r>
            <a:r>
              <a:rPr lang="fr-FR" dirty="0">
                <a:latin typeface="Candara" panose="020E0502030303020204" pitchFamily="34" charset="0"/>
              </a:rPr>
              <a:t> on the impact of </a:t>
            </a:r>
            <a:r>
              <a:rPr lang="fr-FR" b="1" dirty="0" err="1">
                <a:latin typeface="Candara" panose="020E0502030303020204" pitchFamily="34" charset="0"/>
              </a:rPr>
              <a:t>language</a:t>
            </a:r>
            <a:r>
              <a:rPr lang="fr-FR" dirty="0">
                <a:latin typeface="Candara" panose="020E0502030303020204" pitchFamily="34" charset="0"/>
              </a:rPr>
              <a:t> training programs for </a:t>
            </a:r>
            <a:r>
              <a:rPr lang="fr-FR" dirty="0" err="1">
                <a:latin typeface="Candara" panose="020E0502030303020204" pitchFamily="34" charset="0"/>
              </a:rPr>
              <a:t>refugees</a:t>
            </a:r>
            <a:endParaRPr lang="fr-FR" dirty="0">
              <a:latin typeface="Candara" panose="020E0502030303020204" pitchFamily="34" charset="0"/>
            </a:endParaRPr>
          </a:p>
          <a:p>
            <a:pPr marL="914400" lvl="2" indent="0">
              <a:buNone/>
            </a:pPr>
            <a:endParaRPr lang="en-US" dirty="0">
              <a:latin typeface="Candara" panose="020E0502030303020204" pitchFamily="34" charset="0"/>
            </a:endParaRPr>
          </a:p>
          <a:p>
            <a:pPr marL="914400" lvl="2" indent="0">
              <a:buNone/>
            </a:pPr>
            <a:r>
              <a:rPr lang="fr-FR" dirty="0" err="1">
                <a:latin typeface="Candara" panose="020E0502030303020204" pitchFamily="34" charset="0"/>
              </a:rPr>
              <a:t>Collect</a:t>
            </a:r>
            <a:r>
              <a:rPr lang="fr-FR" dirty="0">
                <a:latin typeface="Candara" panose="020E0502030303020204" pitchFamily="34" charset="0"/>
              </a:rPr>
              <a:t> </a:t>
            </a:r>
            <a:r>
              <a:rPr lang="fr-FR" b="1" dirty="0">
                <a:latin typeface="Candara" panose="020E0502030303020204" pitchFamily="34" charset="0"/>
              </a:rPr>
              <a:t>data</a:t>
            </a:r>
            <a:r>
              <a:rPr lang="fr-FR" dirty="0">
                <a:latin typeface="Candara" panose="020E0502030303020204" pitchFamily="34" charset="0"/>
              </a:rPr>
              <a:t> to </a:t>
            </a:r>
            <a:r>
              <a:rPr lang="fr-FR" dirty="0" err="1">
                <a:latin typeface="Candara" panose="020E0502030303020204" pitchFamily="34" charset="0"/>
              </a:rPr>
              <a:t>understand</a:t>
            </a:r>
            <a:r>
              <a:rPr lang="fr-FR" dirty="0">
                <a:latin typeface="Candara" panose="020E0502030303020204" pitchFamily="34" charset="0"/>
              </a:rPr>
              <a:t> the state of </a:t>
            </a:r>
            <a:r>
              <a:rPr lang="fr-FR" dirty="0" err="1">
                <a:latin typeface="Candara" panose="020E0502030303020204" pitchFamily="34" charset="0"/>
              </a:rPr>
              <a:t>refugee</a:t>
            </a:r>
            <a:r>
              <a:rPr lang="fr-FR" dirty="0">
                <a:latin typeface="Candara" panose="020E0502030303020204" pitchFamily="34" charset="0"/>
              </a:rPr>
              <a:t> </a:t>
            </a:r>
            <a:r>
              <a:rPr lang="fr-FR" dirty="0" err="1">
                <a:latin typeface="Candara" panose="020E0502030303020204" pitchFamily="34" charset="0"/>
              </a:rPr>
              <a:t>integration</a:t>
            </a:r>
            <a:r>
              <a:rPr lang="fr-FR" dirty="0">
                <a:latin typeface="Candara" panose="020E0502030303020204" pitchFamily="34" charset="0"/>
              </a:rPr>
              <a:t> in </a:t>
            </a:r>
            <a:r>
              <a:rPr lang="fr-FR" b="1" dirty="0">
                <a:latin typeface="Candara" panose="020E0502030303020204" pitchFamily="34" charset="0"/>
              </a:rPr>
              <a:t>Luxembourg</a:t>
            </a:r>
            <a:r>
              <a:rPr lang="fr-FR" dirty="0">
                <a:latin typeface="Candara" panose="020E0502030303020204" pitchFamily="34" charset="0"/>
              </a:rPr>
              <a:t> and </a:t>
            </a:r>
            <a:r>
              <a:rPr lang="fr-FR" dirty="0" err="1">
                <a:latin typeface="Candara" panose="020E0502030303020204" pitchFamily="34" charset="0"/>
              </a:rPr>
              <a:t>its</a:t>
            </a:r>
            <a:r>
              <a:rPr lang="fr-FR" dirty="0">
                <a:latin typeface="Candara" panose="020E0502030303020204" pitchFamily="34" charset="0"/>
              </a:rPr>
              <a:t> </a:t>
            </a:r>
            <a:r>
              <a:rPr lang="fr-FR" b="1" dirty="0">
                <a:latin typeface="Candara" panose="020E0502030303020204" pitchFamily="34" charset="0"/>
              </a:rPr>
              <a:t>challenges</a:t>
            </a:r>
          </a:p>
          <a:p>
            <a:pPr marL="914400" lvl="2" indent="0">
              <a:buNone/>
            </a:pPr>
            <a:endParaRPr lang="fr-FR" b="1" dirty="0">
              <a:latin typeface="Candara" panose="020E0502030303020204" pitchFamily="34" charset="0"/>
            </a:endParaRPr>
          </a:p>
          <a:p>
            <a:pPr marL="914400" lvl="2" indent="0">
              <a:buNone/>
            </a:pPr>
            <a:r>
              <a:rPr lang="fr-FR" sz="2200" b="1" dirty="0" err="1">
                <a:latin typeface="Candara" panose="020E0502030303020204" pitchFamily="34" charset="0"/>
              </a:rPr>
              <a:t>Evaluate</a:t>
            </a:r>
            <a:r>
              <a:rPr lang="fr-FR" sz="2200" b="1" dirty="0">
                <a:latin typeface="Candara" panose="020E0502030303020204" pitchFamily="34" charset="0"/>
              </a:rPr>
              <a:t> the impact of a new </a:t>
            </a:r>
            <a:r>
              <a:rPr lang="fr-FR" sz="2200" b="1" dirty="0" err="1">
                <a:latin typeface="Candara" panose="020E0502030303020204" pitchFamily="34" charset="0"/>
              </a:rPr>
              <a:t>language</a:t>
            </a:r>
            <a:r>
              <a:rPr lang="fr-FR" sz="2200" b="1" dirty="0">
                <a:latin typeface="Candara" panose="020E0502030303020204" pitchFamily="34" charset="0"/>
              </a:rPr>
              <a:t> training, intensive and </a:t>
            </a:r>
            <a:r>
              <a:rPr lang="fr-FR" sz="2200" b="1" dirty="0" err="1">
                <a:latin typeface="Candara" panose="020E0502030303020204" pitchFamily="34" charset="0"/>
              </a:rPr>
              <a:t>tailored</a:t>
            </a:r>
            <a:r>
              <a:rPr lang="fr-FR" sz="2200" b="1" dirty="0">
                <a:latin typeface="Candara" panose="020E0502030303020204" pitchFamily="34" charset="0"/>
              </a:rPr>
              <a:t> to </a:t>
            </a:r>
            <a:r>
              <a:rPr lang="fr-FR" sz="2200" b="1" dirty="0" err="1">
                <a:latin typeface="Candara" panose="020E0502030303020204" pitchFamily="34" charset="0"/>
              </a:rPr>
              <a:t>employment</a:t>
            </a:r>
            <a:endParaRPr lang="fr-FR" sz="2200" dirty="0">
              <a:latin typeface="Candara" panose="020E0502030303020204" pitchFamily="34" charset="0"/>
            </a:endParaRPr>
          </a:p>
        </p:txBody>
      </p:sp>
      <p:pic>
        <p:nvPicPr>
          <p:cNvPr id="11" name="Picture 10">
            <a:extLst>
              <a:ext uri="{FF2B5EF4-FFF2-40B4-BE49-F238E27FC236}">
                <a16:creationId xmlns:a16="http://schemas.microsoft.com/office/drawing/2014/main" id="{EB2BA61C-BCF4-FD28-AABF-8FC726173A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199" y="4166850"/>
            <a:ext cx="731520" cy="731520"/>
          </a:xfrm>
          <a:prstGeom prst="rect">
            <a:avLst/>
          </a:prstGeom>
        </p:spPr>
      </p:pic>
      <p:pic>
        <p:nvPicPr>
          <p:cNvPr id="12" name="Picture 11">
            <a:extLst>
              <a:ext uri="{FF2B5EF4-FFF2-40B4-BE49-F238E27FC236}">
                <a16:creationId xmlns:a16="http://schemas.microsoft.com/office/drawing/2014/main" id="{B30ABF41-BBBE-0603-BC00-F81668788DC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8199" y="4927370"/>
            <a:ext cx="731520" cy="731520"/>
          </a:xfrm>
          <a:prstGeom prst="rect">
            <a:avLst/>
          </a:prstGeom>
        </p:spPr>
      </p:pic>
      <p:pic>
        <p:nvPicPr>
          <p:cNvPr id="13" name="Picture 12">
            <a:extLst>
              <a:ext uri="{FF2B5EF4-FFF2-40B4-BE49-F238E27FC236}">
                <a16:creationId xmlns:a16="http://schemas.microsoft.com/office/drawing/2014/main" id="{31F5B8B7-9FE5-FA4C-5B61-94359351002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199" y="3532259"/>
            <a:ext cx="731520" cy="731520"/>
          </a:xfrm>
          <a:prstGeom prst="rect">
            <a:avLst/>
          </a:prstGeom>
        </p:spPr>
      </p:pic>
      <p:sp>
        <p:nvSpPr>
          <p:cNvPr id="16" name="TextBox 15">
            <a:extLst>
              <a:ext uri="{FF2B5EF4-FFF2-40B4-BE49-F238E27FC236}">
                <a16:creationId xmlns:a16="http://schemas.microsoft.com/office/drawing/2014/main" id="{155ACA24-5AD1-5711-1AC6-E15C76C959DF}"/>
              </a:ext>
            </a:extLst>
          </p:cNvPr>
          <p:cNvSpPr txBox="1"/>
          <p:nvPr/>
        </p:nvSpPr>
        <p:spPr>
          <a:xfrm>
            <a:off x="838199" y="1544318"/>
            <a:ext cx="11027485" cy="1938992"/>
          </a:xfrm>
          <a:prstGeom prst="rect">
            <a:avLst/>
          </a:prstGeom>
          <a:noFill/>
        </p:spPr>
        <p:txBody>
          <a:bodyPr wrap="square" rtlCol="0">
            <a:spAutoFit/>
          </a:bodyPr>
          <a:lstStyle/>
          <a:p>
            <a:r>
              <a:rPr lang="fr-FR" sz="2400" dirty="0">
                <a:latin typeface="Candara" panose="020E0502030303020204" pitchFamily="34" charset="0"/>
              </a:rPr>
              <a:t>The </a:t>
            </a:r>
            <a:r>
              <a:rPr lang="fr-FR" sz="2400" dirty="0" err="1">
                <a:latin typeface="Candara" panose="020E0502030303020204" pitchFamily="34" charset="0"/>
              </a:rPr>
              <a:t>project</a:t>
            </a:r>
            <a:r>
              <a:rPr lang="fr-FR" sz="2400" dirty="0">
                <a:latin typeface="Candara" panose="020E0502030303020204" pitchFamily="34" charset="0"/>
              </a:rPr>
              <a:t> IDEALUX, </a:t>
            </a:r>
            <a:r>
              <a:rPr lang="fr-FR" sz="2400" dirty="0" err="1">
                <a:latin typeface="Candara" panose="020E0502030303020204" pitchFamily="34" charset="0"/>
              </a:rPr>
              <a:t>funded</a:t>
            </a:r>
            <a:r>
              <a:rPr lang="fr-FR" sz="2400" dirty="0">
                <a:latin typeface="Candara" panose="020E0502030303020204" pitchFamily="34" charset="0"/>
              </a:rPr>
              <a:t> by the </a:t>
            </a:r>
            <a:r>
              <a:rPr lang="fr-FR" sz="2400" dirty="0" err="1">
                <a:latin typeface="Candara" panose="020E0502030303020204" pitchFamily="34" charset="0"/>
              </a:rPr>
              <a:t>European</a:t>
            </a:r>
            <a:r>
              <a:rPr lang="fr-FR" sz="2400" dirty="0">
                <a:latin typeface="Candara" panose="020E0502030303020204" pitchFamily="34" charset="0"/>
              </a:rPr>
              <a:t> Commission and the MIFA, </a:t>
            </a:r>
            <a:r>
              <a:rPr lang="fr-FR" sz="2400" dirty="0" err="1">
                <a:latin typeface="Candara" panose="020E0502030303020204" pitchFamily="34" charset="0"/>
              </a:rPr>
              <a:t>aims</a:t>
            </a:r>
            <a:r>
              <a:rPr lang="fr-FR" sz="2400" dirty="0">
                <a:latin typeface="Candara" panose="020E0502030303020204" pitchFamily="34" charset="0"/>
              </a:rPr>
              <a:t> to help design </a:t>
            </a:r>
            <a:r>
              <a:rPr lang="fr-FR" sz="2400" dirty="0" err="1">
                <a:latin typeface="Candara" panose="020E0502030303020204" pitchFamily="34" charset="0"/>
              </a:rPr>
              <a:t>better</a:t>
            </a:r>
            <a:r>
              <a:rPr lang="fr-FR" sz="2400" dirty="0">
                <a:latin typeface="Candara" panose="020E0502030303020204" pitchFamily="34" charset="0"/>
              </a:rPr>
              <a:t> </a:t>
            </a:r>
            <a:r>
              <a:rPr lang="fr-FR" sz="2400" dirty="0" err="1">
                <a:latin typeface="Candara" panose="020E0502030303020204" pitchFamily="34" charset="0"/>
              </a:rPr>
              <a:t>policies</a:t>
            </a:r>
            <a:r>
              <a:rPr lang="fr-FR" sz="2400" dirty="0">
                <a:latin typeface="Candara" panose="020E0502030303020204" pitchFamily="34" charset="0"/>
              </a:rPr>
              <a:t> </a:t>
            </a:r>
            <a:r>
              <a:rPr lang="fr-FR" sz="2400" dirty="0" err="1">
                <a:latin typeface="Candara" panose="020E0502030303020204" pitchFamily="34" charset="0"/>
              </a:rPr>
              <a:t>that</a:t>
            </a:r>
            <a:r>
              <a:rPr lang="fr-FR" sz="2400" dirty="0">
                <a:latin typeface="Candara" panose="020E0502030303020204" pitchFamily="34" charset="0"/>
              </a:rPr>
              <a:t> </a:t>
            </a:r>
            <a:r>
              <a:rPr lang="fr-FR" sz="2400" dirty="0" err="1">
                <a:latin typeface="Candara" panose="020E0502030303020204" pitchFamily="34" charset="0"/>
              </a:rPr>
              <a:t>could</a:t>
            </a:r>
            <a:r>
              <a:rPr lang="fr-FR" sz="2400" dirty="0">
                <a:latin typeface="Candara" panose="020E0502030303020204" pitchFamily="34" charset="0"/>
              </a:rPr>
              <a:t> </a:t>
            </a:r>
            <a:r>
              <a:rPr lang="fr-FR" sz="2400" dirty="0" err="1">
                <a:latin typeface="Candara" panose="020E0502030303020204" pitchFamily="34" charset="0"/>
              </a:rPr>
              <a:t>improve</a:t>
            </a:r>
            <a:r>
              <a:rPr lang="fr-FR" sz="2400" dirty="0">
                <a:latin typeface="Candara" panose="020E0502030303020204" pitchFamily="34" charset="0"/>
              </a:rPr>
              <a:t> </a:t>
            </a:r>
            <a:r>
              <a:rPr lang="fr-FR" sz="2400" dirty="0" err="1">
                <a:latin typeface="Candara" panose="020E0502030303020204" pitchFamily="34" charset="0"/>
              </a:rPr>
              <a:t>refugee</a:t>
            </a:r>
            <a:r>
              <a:rPr lang="fr-FR" sz="2400" dirty="0">
                <a:latin typeface="Candara" panose="020E0502030303020204" pitchFamily="34" charset="0"/>
              </a:rPr>
              <a:t> </a:t>
            </a:r>
            <a:r>
              <a:rPr lang="fr-FR" sz="2400" dirty="0" err="1">
                <a:latin typeface="Candara" panose="020E0502030303020204" pitchFamily="34" charset="0"/>
              </a:rPr>
              <a:t>integration</a:t>
            </a:r>
            <a:r>
              <a:rPr lang="fr-FR" sz="2400" dirty="0">
                <a:latin typeface="Candara" panose="020E0502030303020204" pitchFamily="34" charset="0"/>
              </a:rPr>
              <a:t> in Luxembourg.</a:t>
            </a:r>
          </a:p>
          <a:p>
            <a:r>
              <a:rPr lang="fr-FR" sz="2400" dirty="0">
                <a:latin typeface="Candara" panose="020E0502030303020204" pitchFamily="34" charset="0"/>
              </a:rPr>
              <a:t> </a:t>
            </a:r>
          </a:p>
          <a:p>
            <a:r>
              <a:rPr lang="fr-FR" sz="2400" dirty="0" err="1">
                <a:latin typeface="Candara" panose="020E0502030303020204" pitchFamily="34" charset="0"/>
              </a:rPr>
              <a:t>Led</a:t>
            </a:r>
            <a:r>
              <a:rPr lang="fr-FR" sz="2400" dirty="0">
                <a:latin typeface="Candara" panose="020E0502030303020204" pitchFamily="34" charset="0"/>
              </a:rPr>
              <a:t> by LISER, relies on a partnership </a:t>
            </a:r>
            <a:r>
              <a:rPr lang="fr-FR" sz="2400" dirty="0" err="1">
                <a:latin typeface="Candara" panose="020E0502030303020204" pitchFamily="34" charset="0"/>
              </a:rPr>
              <a:t>with</a:t>
            </a:r>
            <a:r>
              <a:rPr lang="fr-FR" sz="2400" dirty="0">
                <a:latin typeface="Candara" panose="020E0502030303020204" pitchFamily="34" charset="0"/>
              </a:rPr>
              <a:t> MIFA, ONIS, JPAL, and EFID, a local NGO.</a:t>
            </a:r>
          </a:p>
          <a:p>
            <a:r>
              <a:rPr lang="fr-FR" sz="2400" dirty="0">
                <a:latin typeface="Candara" panose="020E0502030303020204" pitchFamily="34" charset="0"/>
              </a:rPr>
              <a:t>The focus of the </a:t>
            </a:r>
            <a:r>
              <a:rPr lang="fr-FR" sz="2400" dirty="0" err="1">
                <a:latin typeface="Candara" panose="020E0502030303020204" pitchFamily="34" charset="0"/>
              </a:rPr>
              <a:t>project</a:t>
            </a:r>
            <a:r>
              <a:rPr lang="fr-FR" sz="2400" dirty="0">
                <a:latin typeface="Candara" panose="020E0502030303020204" pitchFamily="34" charset="0"/>
              </a:rPr>
              <a:t> </a:t>
            </a:r>
            <a:r>
              <a:rPr lang="fr-FR" sz="2400" dirty="0" err="1">
                <a:latin typeface="Candara" panose="020E0502030303020204" pitchFamily="34" charset="0"/>
              </a:rPr>
              <a:t>is</a:t>
            </a:r>
            <a:r>
              <a:rPr lang="fr-FR" sz="2400" dirty="0">
                <a:latin typeface="Candara" panose="020E0502030303020204" pitchFamily="34" charset="0"/>
              </a:rPr>
              <a:t> on </a:t>
            </a:r>
            <a:r>
              <a:rPr lang="fr-FR" sz="2400" dirty="0" err="1">
                <a:latin typeface="Candara" panose="020E0502030303020204" pitchFamily="34" charset="0"/>
              </a:rPr>
              <a:t>language</a:t>
            </a:r>
            <a:r>
              <a:rPr lang="fr-FR" sz="2400" dirty="0">
                <a:latin typeface="Candara" panose="020E0502030303020204" pitchFamily="34" charset="0"/>
              </a:rPr>
              <a:t> and </a:t>
            </a:r>
            <a:r>
              <a:rPr lang="fr-FR" sz="2400" dirty="0" err="1">
                <a:latin typeface="Candara" panose="020E0502030303020204" pitchFamily="34" charset="0"/>
              </a:rPr>
              <a:t>employability</a:t>
            </a:r>
            <a:r>
              <a:rPr lang="fr-FR" sz="2400" dirty="0">
                <a:latin typeface="Candara" panose="020E0502030303020204" pitchFamily="34" charset="0"/>
              </a:rPr>
              <a:t>. </a:t>
            </a:r>
            <a:endParaRPr lang="en-US" sz="2400" dirty="0"/>
          </a:p>
        </p:txBody>
      </p:sp>
    </p:spTree>
    <p:extLst>
      <p:ext uri="{BB962C8B-B14F-4D97-AF65-F5344CB8AC3E}">
        <p14:creationId xmlns:p14="http://schemas.microsoft.com/office/powerpoint/2010/main" val="2357612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75FB7-2925-6F36-9C7B-588C32AB1F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9FEC2-3F96-8108-8049-5CDCC95C492B}"/>
              </a:ext>
            </a:extLst>
          </p:cNvPr>
          <p:cNvSpPr>
            <a:spLocks noGrp="1"/>
          </p:cNvSpPr>
          <p:nvPr>
            <p:ph type="title"/>
          </p:nvPr>
        </p:nvSpPr>
        <p:spPr/>
        <p:txBody>
          <a:bodyPr/>
          <a:lstStyle/>
          <a:p>
            <a:r>
              <a:rPr lang="en-US" b="1" dirty="0">
                <a:solidFill>
                  <a:srgbClr val="2E24F8"/>
                </a:solidFill>
                <a:latin typeface="Candara" panose="020E0502030303020204" pitchFamily="34" charset="0"/>
              </a:rPr>
              <a:t>Experimental Design</a:t>
            </a:r>
          </a:p>
        </p:txBody>
      </p:sp>
      <p:sp>
        <p:nvSpPr>
          <p:cNvPr id="46" name="Rectangle 45">
            <a:extLst>
              <a:ext uri="{FF2B5EF4-FFF2-40B4-BE49-F238E27FC236}">
                <a16:creationId xmlns:a16="http://schemas.microsoft.com/office/drawing/2014/main" id="{BA8743F1-1AFC-962E-8214-92FB0AE9F33F}"/>
              </a:ext>
            </a:extLst>
          </p:cNvPr>
          <p:cNvSpPr/>
          <p:nvPr/>
        </p:nvSpPr>
        <p:spPr>
          <a:xfrm>
            <a:off x="277497" y="1993373"/>
            <a:ext cx="1465241"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Target Population</a:t>
            </a:r>
          </a:p>
        </p:txBody>
      </p:sp>
      <p:sp>
        <p:nvSpPr>
          <p:cNvPr id="57" name="Rectangle 56">
            <a:extLst>
              <a:ext uri="{FF2B5EF4-FFF2-40B4-BE49-F238E27FC236}">
                <a16:creationId xmlns:a16="http://schemas.microsoft.com/office/drawing/2014/main" id="{281E1E07-DDD7-E7BE-3F75-7B4BA8753C0D}"/>
              </a:ext>
            </a:extLst>
          </p:cNvPr>
          <p:cNvSpPr/>
          <p:nvPr/>
        </p:nvSpPr>
        <p:spPr>
          <a:xfrm>
            <a:off x="6174481" y="1616891"/>
            <a:ext cx="1944036"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Treatment PARLE</a:t>
            </a:r>
          </a:p>
        </p:txBody>
      </p:sp>
      <p:sp>
        <p:nvSpPr>
          <p:cNvPr id="58" name="Rectangle 57">
            <a:extLst>
              <a:ext uri="{FF2B5EF4-FFF2-40B4-BE49-F238E27FC236}">
                <a16:creationId xmlns:a16="http://schemas.microsoft.com/office/drawing/2014/main" id="{09999AE2-5745-3ADC-B0B6-734A817A94BD}"/>
              </a:ext>
            </a:extLst>
          </p:cNvPr>
          <p:cNvSpPr/>
          <p:nvPr/>
        </p:nvSpPr>
        <p:spPr>
          <a:xfrm>
            <a:off x="6185035" y="2827384"/>
            <a:ext cx="1944036"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Control</a:t>
            </a:r>
          </a:p>
        </p:txBody>
      </p:sp>
      <p:sp>
        <p:nvSpPr>
          <p:cNvPr id="59" name="Rectangle 58">
            <a:extLst>
              <a:ext uri="{FF2B5EF4-FFF2-40B4-BE49-F238E27FC236}">
                <a16:creationId xmlns:a16="http://schemas.microsoft.com/office/drawing/2014/main" id="{2229B0F5-CA96-053A-0004-B05E3C901D6A}"/>
              </a:ext>
            </a:extLst>
          </p:cNvPr>
          <p:cNvSpPr/>
          <p:nvPr/>
        </p:nvSpPr>
        <p:spPr>
          <a:xfrm>
            <a:off x="8326499" y="2110380"/>
            <a:ext cx="1465241"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Follow-up</a:t>
            </a:r>
          </a:p>
          <a:p>
            <a:pPr algn="ctr"/>
            <a:r>
              <a:rPr lang="en-US" b="1" dirty="0"/>
              <a:t>survey</a:t>
            </a:r>
          </a:p>
        </p:txBody>
      </p:sp>
      <p:sp>
        <p:nvSpPr>
          <p:cNvPr id="60" name="Rectangle 59">
            <a:extLst>
              <a:ext uri="{FF2B5EF4-FFF2-40B4-BE49-F238E27FC236}">
                <a16:creationId xmlns:a16="http://schemas.microsoft.com/office/drawing/2014/main" id="{ED57760D-2917-63A6-0384-671812E996DE}"/>
              </a:ext>
            </a:extLst>
          </p:cNvPr>
          <p:cNvSpPr/>
          <p:nvPr/>
        </p:nvSpPr>
        <p:spPr>
          <a:xfrm>
            <a:off x="10060477" y="2110380"/>
            <a:ext cx="1465241"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Long-term</a:t>
            </a:r>
          </a:p>
          <a:p>
            <a:pPr algn="ctr"/>
            <a:r>
              <a:rPr lang="en-US" b="1" dirty="0"/>
              <a:t>Admin.</a:t>
            </a:r>
          </a:p>
          <a:p>
            <a:pPr algn="ctr"/>
            <a:r>
              <a:rPr lang="en-US" b="1" dirty="0"/>
              <a:t>data</a:t>
            </a:r>
          </a:p>
        </p:txBody>
      </p:sp>
      <p:sp>
        <p:nvSpPr>
          <p:cNvPr id="69" name="TextBox 68">
            <a:extLst>
              <a:ext uri="{FF2B5EF4-FFF2-40B4-BE49-F238E27FC236}">
                <a16:creationId xmlns:a16="http://schemas.microsoft.com/office/drawing/2014/main" id="{6F448ABD-0856-D870-2E92-DEDDC5C9F7F3}"/>
              </a:ext>
            </a:extLst>
          </p:cNvPr>
          <p:cNvSpPr txBox="1"/>
          <p:nvPr/>
        </p:nvSpPr>
        <p:spPr>
          <a:xfrm>
            <a:off x="374316" y="4372187"/>
            <a:ext cx="4187557" cy="1938992"/>
          </a:xfrm>
          <a:prstGeom prst="rect">
            <a:avLst/>
          </a:prstGeom>
          <a:noFill/>
        </p:spPr>
        <p:txBody>
          <a:bodyPr wrap="none" rtlCol="0">
            <a:spAutoFit/>
          </a:bodyPr>
          <a:lstStyle/>
          <a:p>
            <a:r>
              <a:rPr lang="en-US" sz="2400" b="1" u="sng" dirty="0"/>
              <a:t>Target population</a:t>
            </a:r>
          </a:p>
          <a:p>
            <a:r>
              <a:rPr lang="en-US" sz="2400" dirty="0"/>
              <a:t>Welfare recipients at ONIS</a:t>
            </a:r>
          </a:p>
          <a:p>
            <a:r>
              <a:rPr lang="en-US" sz="2400" dirty="0"/>
              <a:t>French level below A2</a:t>
            </a:r>
          </a:p>
          <a:p>
            <a:r>
              <a:rPr lang="en-US" sz="2400" dirty="0"/>
              <a:t>Excluded: illiterate, employed,</a:t>
            </a:r>
          </a:p>
          <a:p>
            <a:r>
              <a:rPr lang="en-US" sz="2400" dirty="0"/>
              <a:t>medical exemptions</a:t>
            </a:r>
          </a:p>
        </p:txBody>
      </p:sp>
      <p:sp>
        <p:nvSpPr>
          <p:cNvPr id="70" name="TextBox 69">
            <a:extLst>
              <a:ext uri="{FF2B5EF4-FFF2-40B4-BE49-F238E27FC236}">
                <a16:creationId xmlns:a16="http://schemas.microsoft.com/office/drawing/2014/main" id="{4CF38AAC-80A5-7C30-7D9E-B2B3EBC3F3FD}"/>
              </a:ext>
            </a:extLst>
          </p:cNvPr>
          <p:cNvSpPr txBox="1"/>
          <p:nvPr/>
        </p:nvSpPr>
        <p:spPr>
          <a:xfrm>
            <a:off x="5304152" y="4262467"/>
            <a:ext cx="5862631" cy="1938992"/>
          </a:xfrm>
          <a:prstGeom prst="rect">
            <a:avLst/>
          </a:prstGeom>
          <a:noFill/>
        </p:spPr>
        <p:txBody>
          <a:bodyPr wrap="none" rtlCol="0">
            <a:spAutoFit/>
          </a:bodyPr>
          <a:lstStyle/>
          <a:p>
            <a:r>
              <a:rPr lang="en-US" sz="2400" b="1" u="sng" dirty="0"/>
              <a:t>Implementation</a:t>
            </a:r>
          </a:p>
          <a:p>
            <a:r>
              <a:rPr lang="en-US" sz="2400" dirty="0"/>
              <a:t>Grouped sessions at ONIS</a:t>
            </a:r>
          </a:p>
          <a:p>
            <a:r>
              <a:rPr lang="en-US" sz="2400" dirty="0"/>
              <a:t>Tablets + Native speaker</a:t>
            </a:r>
          </a:p>
          <a:p>
            <a:r>
              <a:rPr lang="en-US" sz="2400" dirty="0"/>
              <a:t>70% attendance to baseline</a:t>
            </a:r>
          </a:p>
          <a:p>
            <a:r>
              <a:rPr lang="en-US" sz="2400" dirty="0"/>
              <a:t>Among invited to PARLE, &gt; 80% attendance</a:t>
            </a:r>
          </a:p>
        </p:txBody>
      </p:sp>
      <p:sp>
        <p:nvSpPr>
          <p:cNvPr id="72" name="Rectangle 71">
            <a:extLst>
              <a:ext uri="{FF2B5EF4-FFF2-40B4-BE49-F238E27FC236}">
                <a16:creationId xmlns:a16="http://schemas.microsoft.com/office/drawing/2014/main" id="{A5BD0BB1-58ED-68EA-EEF4-9742E1311AB4}"/>
              </a:ext>
            </a:extLst>
          </p:cNvPr>
          <p:cNvSpPr/>
          <p:nvPr/>
        </p:nvSpPr>
        <p:spPr>
          <a:xfrm>
            <a:off x="2217176" y="1993373"/>
            <a:ext cx="1465241"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Baseline</a:t>
            </a:r>
          </a:p>
          <a:p>
            <a:pPr algn="ctr"/>
            <a:r>
              <a:rPr lang="en-US" b="1" dirty="0"/>
              <a:t>survey</a:t>
            </a:r>
          </a:p>
        </p:txBody>
      </p:sp>
      <p:sp>
        <p:nvSpPr>
          <p:cNvPr id="73" name="Rectangle 72">
            <a:extLst>
              <a:ext uri="{FF2B5EF4-FFF2-40B4-BE49-F238E27FC236}">
                <a16:creationId xmlns:a16="http://schemas.microsoft.com/office/drawing/2014/main" id="{20B74D6E-3FD4-9F84-B21E-26D8961A28AF}"/>
              </a:ext>
            </a:extLst>
          </p:cNvPr>
          <p:cNvSpPr/>
          <p:nvPr/>
        </p:nvSpPr>
        <p:spPr>
          <a:xfrm>
            <a:off x="3961708" y="1993373"/>
            <a:ext cx="1944036" cy="1127816"/>
          </a:xfrm>
          <a:prstGeom prst="rect">
            <a:avLst/>
          </a:prstGeom>
          <a:solidFill>
            <a:srgbClr val="2E24F8">
              <a:alpha val="75000"/>
            </a:srgb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Randomization</a:t>
            </a:r>
          </a:p>
        </p:txBody>
      </p:sp>
      <p:cxnSp>
        <p:nvCxnSpPr>
          <p:cNvPr id="76" name="Straight Arrow Connector 75">
            <a:extLst>
              <a:ext uri="{FF2B5EF4-FFF2-40B4-BE49-F238E27FC236}">
                <a16:creationId xmlns:a16="http://schemas.microsoft.com/office/drawing/2014/main" id="{91BCA799-36F1-4EAE-F805-1422E4993341}"/>
              </a:ext>
            </a:extLst>
          </p:cNvPr>
          <p:cNvCxnSpPr>
            <a:cxnSpLocks/>
            <a:stCxn id="46" idx="3"/>
            <a:endCxn id="72" idx="1"/>
          </p:cNvCxnSpPr>
          <p:nvPr/>
        </p:nvCxnSpPr>
        <p:spPr>
          <a:xfrm>
            <a:off x="1742738" y="2557281"/>
            <a:ext cx="474438" cy="0"/>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78" name="Straight Arrow Connector 77">
            <a:extLst>
              <a:ext uri="{FF2B5EF4-FFF2-40B4-BE49-F238E27FC236}">
                <a16:creationId xmlns:a16="http://schemas.microsoft.com/office/drawing/2014/main" id="{77F1C001-B770-0090-5968-93950103119C}"/>
              </a:ext>
            </a:extLst>
          </p:cNvPr>
          <p:cNvCxnSpPr>
            <a:cxnSpLocks/>
            <a:endCxn id="73" idx="1"/>
          </p:cNvCxnSpPr>
          <p:nvPr/>
        </p:nvCxnSpPr>
        <p:spPr>
          <a:xfrm>
            <a:off x="3682417" y="2557281"/>
            <a:ext cx="279291" cy="0"/>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83" name="Straight Arrow Connector 82">
            <a:extLst>
              <a:ext uri="{FF2B5EF4-FFF2-40B4-BE49-F238E27FC236}">
                <a16:creationId xmlns:a16="http://schemas.microsoft.com/office/drawing/2014/main" id="{594358A9-B160-4A4A-1191-DED219FA4AB6}"/>
              </a:ext>
            </a:extLst>
          </p:cNvPr>
          <p:cNvCxnSpPr>
            <a:cxnSpLocks/>
            <a:endCxn id="57" idx="1"/>
          </p:cNvCxnSpPr>
          <p:nvPr/>
        </p:nvCxnSpPr>
        <p:spPr>
          <a:xfrm flipV="1">
            <a:off x="5937262" y="2180799"/>
            <a:ext cx="237219" cy="216910"/>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a:extLst>
              <a:ext uri="{FF2B5EF4-FFF2-40B4-BE49-F238E27FC236}">
                <a16:creationId xmlns:a16="http://schemas.microsoft.com/office/drawing/2014/main" id="{E864C968-C91F-0090-472F-2151BA07C2F8}"/>
              </a:ext>
            </a:extLst>
          </p:cNvPr>
          <p:cNvCxnSpPr>
            <a:cxnSpLocks/>
          </p:cNvCxnSpPr>
          <p:nvPr/>
        </p:nvCxnSpPr>
        <p:spPr>
          <a:xfrm>
            <a:off x="5937262" y="2727422"/>
            <a:ext cx="223560" cy="300927"/>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a:extLst>
              <a:ext uri="{FF2B5EF4-FFF2-40B4-BE49-F238E27FC236}">
                <a16:creationId xmlns:a16="http://schemas.microsoft.com/office/drawing/2014/main" id="{446BD003-47A4-51F7-DAEB-BE792315F219}"/>
              </a:ext>
            </a:extLst>
          </p:cNvPr>
          <p:cNvCxnSpPr>
            <a:cxnSpLocks/>
          </p:cNvCxnSpPr>
          <p:nvPr/>
        </p:nvCxnSpPr>
        <p:spPr>
          <a:xfrm>
            <a:off x="8129071" y="2180799"/>
            <a:ext cx="197428" cy="216910"/>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a:extLst>
              <a:ext uri="{FF2B5EF4-FFF2-40B4-BE49-F238E27FC236}">
                <a16:creationId xmlns:a16="http://schemas.microsoft.com/office/drawing/2014/main" id="{0A9C1B79-8607-7915-CAE5-34517DD12F94}"/>
              </a:ext>
            </a:extLst>
          </p:cNvPr>
          <p:cNvCxnSpPr>
            <a:cxnSpLocks/>
          </p:cNvCxnSpPr>
          <p:nvPr/>
        </p:nvCxnSpPr>
        <p:spPr>
          <a:xfrm flipV="1">
            <a:off x="8139625" y="2935511"/>
            <a:ext cx="197428" cy="185678"/>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CA1A19F7-EDAC-A9DE-5B34-E3AC011872EC}"/>
              </a:ext>
            </a:extLst>
          </p:cNvPr>
          <p:cNvCxnSpPr>
            <a:cxnSpLocks/>
          </p:cNvCxnSpPr>
          <p:nvPr/>
        </p:nvCxnSpPr>
        <p:spPr>
          <a:xfrm>
            <a:off x="9791740" y="2651527"/>
            <a:ext cx="279291" cy="0"/>
          </a:xfrm>
          <a:prstGeom prst="straightConnector1">
            <a:avLst/>
          </a:prstGeom>
          <a:ln w="317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97CA8D81-BE93-E523-1E58-2C93B271F82A}"/>
              </a:ext>
            </a:extLst>
          </p:cNvPr>
          <p:cNvSpPr txBox="1"/>
          <p:nvPr/>
        </p:nvSpPr>
        <p:spPr>
          <a:xfrm>
            <a:off x="2218785" y="1538497"/>
            <a:ext cx="1412566" cy="461665"/>
          </a:xfrm>
          <a:prstGeom prst="rect">
            <a:avLst/>
          </a:prstGeom>
          <a:noFill/>
        </p:spPr>
        <p:txBody>
          <a:bodyPr wrap="none" rtlCol="0">
            <a:spAutoFit/>
          </a:bodyPr>
          <a:lstStyle/>
          <a:p>
            <a:r>
              <a:rPr lang="en-US" sz="2400" b="1" dirty="0"/>
              <a:t>Oct 2025</a:t>
            </a:r>
          </a:p>
        </p:txBody>
      </p:sp>
      <p:sp>
        <p:nvSpPr>
          <p:cNvPr id="4" name="TextBox 3">
            <a:extLst>
              <a:ext uri="{FF2B5EF4-FFF2-40B4-BE49-F238E27FC236}">
                <a16:creationId xmlns:a16="http://schemas.microsoft.com/office/drawing/2014/main" id="{A3A9507E-41CF-53A7-BF76-2A82A2E680E7}"/>
              </a:ext>
            </a:extLst>
          </p:cNvPr>
          <p:cNvSpPr txBox="1"/>
          <p:nvPr/>
        </p:nvSpPr>
        <p:spPr>
          <a:xfrm>
            <a:off x="6174481" y="1164289"/>
            <a:ext cx="1942006" cy="461665"/>
          </a:xfrm>
          <a:prstGeom prst="rect">
            <a:avLst/>
          </a:prstGeom>
          <a:noFill/>
        </p:spPr>
        <p:txBody>
          <a:bodyPr wrap="none" rtlCol="0">
            <a:spAutoFit/>
          </a:bodyPr>
          <a:lstStyle/>
          <a:p>
            <a:r>
              <a:rPr lang="en-US" sz="2400" b="1" dirty="0"/>
              <a:t>Jan-Jun 2026</a:t>
            </a:r>
          </a:p>
        </p:txBody>
      </p:sp>
      <p:sp>
        <p:nvSpPr>
          <p:cNvPr id="5" name="TextBox 4">
            <a:extLst>
              <a:ext uri="{FF2B5EF4-FFF2-40B4-BE49-F238E27FC236}">
                <a16:creationId xmlns:a16="http://schemas.microsoft.com/office/drawing/2014/main" id="{F2DF9AF5-D24E-05FB-405A-C262A728D932}"/>
              </a:ext>
            </a:extLst>
          </p:cNvPr>
          <p:cNvSpPr txBox="1"/>
          <p:nvPr/>
        </p:nvSpPr>
        <p:spPr>
          <a:xfrm>
            <a:off x="8315945" y="1680407"/>
            <a:ext cx="1393330" cy="461665"/>
          </a:xfrm>
          <a:prstGeom prst="rect">
            <a:avLst/>
          </a:prstGeom>
          <a:noFill/>
        </p:spPr>
        <p:txBody>
          <a:bodyPr wrap="none" rtlCol="0">
            <a:spAutoFit/>
          </a:bodyPr>
          <a:lstStyle/>
          <a:p>
            <a:r>
              <a:rPr lang="en-US" sz="2400" b="1" dirty="0"/>
              <a:t>Apr 2026</a:t>
            </a:r>
          </a:p>
        </p:txBody>
      </p:sp>
      <p:sp>
        <p:nvSpPr>
          <p:cNvPr id="6" name="TextBox 5">
            <a:extLst>
              <a:ext uri="{FF2B5EF4-FFF2-40B4-BE49-F238E27FC236}">
                <a16:creationId xmlns:a16="http://schemas.microsoft.com/office/drawing/2014/main" id="{E12A71EC-88C0-5F0E-83E8-80B31420A321}"/>
              </a:ext>
            </a:extLst>
          </p:cNvPr>
          <p:cNvSpPr txBox="1"/>
          <p:nvPr/>
        </p:nvSpPr>
        <p:spPr>
          <a:xfrm>
            <a:off x="10137543" y="1690687"/>
            <a:ext cx="1279517" cy="461665"/>
          </a:xfrm>
          <a:prstGeom prst="rect">
            <a:avLst/>
          </a:prstGeom>
          <a:noFill/>
        </p:spPr>
        <p:txBody>
          <a:bodyPr wrap="none" rtlCol="0">
            <a:spAutoFit/>
          </a:bodyPr>
          <a:lstStyle/>
          <a:p>
            <a:r>
              <a:rPr lang="en-US" sz="2400" b="1" dirty="0"/>
              <a:t>2026-28</a:t>
            </a:r>
          </a:p>
        </p:txBody>
      </p:sp>
      <p:sp>
        <p:nvSpPr>
          <p:cNvPr id="7" name="TextBox 6">
            <a:extLst>
              <a:ext uri="{FF2B5EF4-FFF2-40B4-BE49-F238E27FC236}">
                <a16:creationId xmlns:a16="http://schemas.microsoft.com/office/drawing/2014/main" id="{E41D5AFE-70FF-80B7-4F50-3DE2DE8F740E}"/>
              </a:ext>
            </a:extLst>
          </p:cNvPr>
          <p:cNvSpPr txBox="1"/>
          <p:nvPr/>
        </p:nvSpPr>
        <p:spPr>
          <a:xfrm>
            <a:off x="4032293" y="1538496"/>
            <a:ext cx="1456040" cy="461665"/>
          </a:xfrm>
          <a:prstGeom prst="rect">
            <a:avLst/>
          </a:prstGeom>
          <a:noFill/>
        </p:spPr>
        <p:txBody>
          <a:bodyPr wrap="none" rtlCol="0">
            <a:spAutoFit/>
          </a:bodyPr>
          <a:lstStyle/>
          <a:p>
            <a:r>
              <a:rPr lang="en-US" sz="2400" b="1" dirty="0"/>
              <a:t>Nov 2025</a:t>
            </a:r>
          </a:p>
        </p:txBody>
      </p:sp>
      <p:sp>
        <p:nvSpPr>
          <p:cNvPr id="8" name="TextBox 7">
            <a:extLst>
              <a:ext uri="{FF2B5EF4-FFF2-40B4-BE49-F238E27FC236}">
                <a16:creationId xmlns:a16="http://schemas.microsoft.com/office/drawing/2014/main" id="{852988A4-5669-1566-2B8D-5A2E5E843AB2}"/>
              </a:ext>
            </a:extLst>
          </p:cNvPr>
          <p:cNvSpPr txBox="1"/>
          <p:nvPr/>
        </p:nvSpPr>
        <p:spPr>
          <a:xfrm>
            <a:off x="300357" y="1538496"/>
            <a:ext cx="1444626" cy="461665"/>
          </a:xfrm>
          <a:prstGeom prst="rect">
            <a:avLst/>
          </a:prstGeom>
          <a:noFill/>
        </p:spPr>
        <p:txBody>
          <a:bodyPr wrap="none" rtlCol="0">
            <a:spAutoFit/>
          </a:bodyPr>
          <a:lstStyle/>
          <a:p>
            <a:r>
              <a:rPr lang="en-US" sz="2400" b="1" dirty="0"/>
              <a:t>Sep 2025</a:t>
            </a:r>
          </a:p>
        </p:txBody>
      </p:sp>
    </p:spTree>
    <p:extLst>
      <p:ext uri="{BB962C8B-B14F-4D97-AF65-F5344CB8AC3E}">
        <p14:creationId xmlns:p14="http://schemas.microsoft.com/office/powerpoint/2010/main" val="1774096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25866ED-FFD8-E59F-5110-915B5660CC89}"/>
              </a:ext>
            </a:extLst>
          </p:cNvPr>
          <p:cNvPicPr>
            <a:picLocks noChangeAspect="1"/>
          </p:cNvPicPr>
          <p:nvPr/>
        </p:nvPicPr>
        <p:blipFill>
          <a:blip r:embed="rId2"/>
          <a:stretch>
            <a:fillRect/>
          </a:stretch>
        </p:blipFill>
        <p:spPr>
          <a:xfrm>
            <a:off x="7529698" y="0"/>
            <a:ext cx="2812690" cy="1593317"/>
          </a:xfrm>
          <a:prstGeom prst="rect">
            <a:avLst/>
          </a:prstGeom>
        </p:spPr>
      </p:pic>
      <p:sp>
        <p:nvSpPr>
          <p:cNvPr id="14" name="Title 1">
            <a:extLst>
              <a:ext uri="{FF2B5EF4-FFF2-40B4-BE49-F238E27FC236}">
                <a16:creationId xmlns:a16="http://schemas.microsoft.com/office/drawing/2014/main" id="{5C2C59B5-C451-CC11-DF04-4FF715379FF4}"/>
              </a:ext>
            </a:extLst>
          </p:cNvPr>
          <p:cNvSpPr>
            <a:spLocks noGrp="1"/>
          </p:cNvSpPr>
          <p:nvPr>
            <p:ph type="title"/>
          </p:nvPr>
        </p:nvSpPr>
        <p:spPr>
          <a:xfrm>
            <a:off x="607466" y="267754"/>
            <a:ext cx="10515600" cy="1325563"/>
          </a:xfrm>
        </p:spPr>
        <p:txBody>
          <a:bodyPr/>
          <a:lstStyle/>
          <a:p>
            <a:r>
              <a:rPr lang="en-US" b="1" dirty="0">
                <a:solidFill>
                  <a:srgbClr val="2E24F8"/>
                </a:solidFill>
                <a:latin typeface="Candara" panose="020E0502030303020204" pitchFamily="34" charset="0"/>
              </a:rPr>
              <a:t>Intervention: PARLE by EFID</a:t>
            </a:r>
          </a:p>
        </p:txBody>
      </p:sp>
      <p:sp>
        <p:nvSpPr>
          <p:cNvPr id="3" name="TextBox 2">
            <a:extLst>
              <a:ext uri="{FF2B5EF4-FFF2-40B4-BE49-F238E27FC236}">
                <a16:creationId xmlns:a16="http://schemas.microsoft.com/office/drawing/2014/main" id="{37606676-FFD6-93D4-FC03-F86F8A54BEF8}"/>
              </a:ext>
            </a:extLst>
          </p:cNvPr>
          <p:cNvSpPr txBox="1"/>
          <p:nvPr/>
        </p:nvSpPr>
        <p:spPr>
          <a:xfrm>
            <a:off x="489132" y="1861071"/>
            <a:ext cx="4986510" cy="3416320"/>
          </a:xfrm>
          <a:prstGeom prst="rect">
            <a:avLst/>
          </a:prstGeom>
          <a:solidFill>
            <a:schemeClr val="accent2">
              <a:alpha val="47000"/>
            </a:schemeClr>
          </a:solidFill>
        </p:spPr>
        <p:txBody>
          <a:bodyPr wrap="square">
            <a:spAutoFit/>
          </a:bodyPr>
          <a:lstStyle/>
          <a:p>
            <a:pPr>
              <a:buNone/>
            </a:pPr>
            <a:r>
              <a:rPr lang="en-US" sz="2400" b="1" dirty="0"/>
              <a:t>Intervention: PARLE</a:t>
            </a:r>
          </a:p>
          <a:p>
            <a:pPr>
              <a:buFont typeface="Arial" panose="020B0604020202020204" pitchFamily="34" charset="0"/>
              <a:buChar char="•"/>
            </a:pPr>
            <a:r>
              <a:rPr lang="en-US" sz="2400" dirty="0"/>
              <a:t> 100 hours over 6 weeks </a:t>
            </a:r>
          </a:p>
          <a:p>
            <a:pPr>
              <a:buFont typeface="Arial" panose="020B0604020202020204" pitchFamily="34" charset="0"/>
              <a:buChar char="•"/>
            </a:pPr>
            <a:r>
              <a:rPr lang="en-US" sz="2400" dirty="0"/>
              <a:t> 3.5 hours/day, 5 days/week </a:t>
            </a:r>
          </a:p>
          <a:p>
            <a:pPr>
              <a:buFont typeface="Arial" panose="020B0604020202020204" pitchFamily="34" charset="0"/>
              <a:buChar char="•"/>
            </a:pPr>
            <a:r>
              <a:rPr lang="en-US" sz="2400" dirty="0"/>
              <a:t> Professional communication focus </a:t>
            </a:r>
          </a:p>
          <a:p>
            <a:pPr>
              <a:buFont typeface="Arial" panose="020B0604020202020204" pitchFamily="34" charset="0"/>
              <a:buChar char="•"/>
            </a:pPr>
            <a:r>
              <a:rPr lang="en-US" sz="2400" dirty="0"/>
              <a:t> 3 vocational tracks: </a:t>
            </a:r>
          </a:p>
          <a:p>
            <a:pPr marL="742950" lvl="1" indent="-285750">
              <a:buFont typeface="Arial" panose="020B0604020202020204" pitchFamily="34" charset="0"/>
              <a:buChar char="•"/>
            </a:pPr>
            <a:r>
              <a:rPr lang="en-US" sz="2400" dirty="0"/>
              <a:t>Construction &amp; Crafts </a:t>
            </a:r>
          </a:p>
          <a:p>
            <a:pPr marL="742950" lvl="1" indent="-285750">
              <a:buFont typeface="Arial" panose="020B0604020202020204" pitchFamily="34" charset="0"/>
              <a:buChar char="•"/>
            </a:pPr>
            <a:r>
              <a:rPr lang="en-US" sz="2400" dirty="0"/>
              <a:t>Cleaning &amp; Personal Services </a:t>
            </a:r>
          </a:p>
          <a:p>
            <a:pPr marL="742950" lvl="1" indent="-285750">
              <a:buFont typeface="Arial" panose="020B0604020202020204" pitchFamily="34" charset="0"/>
              <a:buChar char="•"/>
            </a:pPr>
            <a:r>
              <a:rPr lang="en-US" sz="2400" dirty="0"/>
              <a:t>HORECA &amp; Commerce </a:t>
            </a:r>
          </a:p>
          <a:p>
            <a:pPr>
              <a:buFont typeface="Arial" panose="020B0604020202020204" pitchFamily="34" charset="0"/>
              <a:buChar char="•"/>
            </a:pPr>
            <a:r>
              <a:rPr lang="en-US" sz="2400" dirty="0"/>
              <a:t> Workplace culture component</a:t>
            </a:r>
          </a:p>
        </p:txBody>
      </p:sp>
      <p:sp>
        <p:nvSpPr>
          <p:cNvPr id="5" name="TextBox 4">
            <a:extLst>
              <a:ext uri="{FF2B5EF4-FFF2-40B4-BE49-F238E27FC236}">
                <a16:creationId xmlns:a16="http://schemas.microsoft.com/office/drawing/2014/main" id="{F30AEE9D-91A2-8037-B43B-F69F7A053ABE}"/>
              </a:ext>
            </a:extLst>
          </p:cNvPr>
          <p:cNvSpPr txBox="1"/>
          <p:nvPr/>
        </p:nvSpPr>
        <p:spPr>
          <a:xfrm>
            <a:off x="6096000" y="1828796"/>
            <a:ext cx="5548256" cy="3416320"/>
          </a:xfrm>
          <a:prstGeom prst="rect">
            <a:avLst/>
          </a:prstGeom>
          <a:solidFill>
            <a:schemeClr val="bg2">
              <a:lumMod val="90000"/>
            </a:schemeClr>
          </a:solidFill>
        </p:spPr>
        <p:txBody>
          <a:bodyPr wrap="square">
            <a:spAutoFit/>
          </a:bodyPr>
          <a:lstStyle/>
          <a:p>
            <a:pPr>
              <a:buNone/>
            </a:pPr>
            <a:r>
              <a:rPr lang="en-US" sz="2400" b="1" dirty="0"/>
              <a:t>Control: Current Available Offer</a:t>
            </a:r>
          </a:p>
          <a:p>
            <a:pPr>
              <a:buFont typeface="Arial" panose="020B0604020202020204" pitchFamily="34" charset="0"/>
              <a:buChar char="•"/>
            </a:pPr>
            <a:r>
              <a:rPr lang="en-US" sz="2400" dirty="0"/>
              <a:t> High heterogeneity, many different trainings. Yet, most common programs... </a:t>
            </a:r>
          </a:p>
          <a:p>
            <a:pPr>
              <a:buFont typeface="Arial" panose="020B0604020202020204" pitchFamily="34" charset="0"/>
              <a:buChar char="•"/>
            </a:pPr>
            <a:r>
              <a:rPr lang="en-US" sz="2400" dirty="0"/>
              <a:t> ≈ 60–120 hours, often spread over 1 semester or full year</a:t>
            </a:r>
          </a:p>
          <a:p>
            <a:pPr>
              <a:buFont typeface="Arial" panose="020B0604020202020204" pitchFamily="34" charset="0"/>
              <a:buChar char="•"/>
            </a:pPr>
            <a:r>
              <a:rPr lang="en-US" sz="2400" dirty="0"/>
              <a:t> 2–3 days/week, few hours </a:t>
            </a:r>
          </a:p>
          <a:p>
            <a:pPr>
              <a:buFont typeface="Arial" panose="020B0604020202020204" pitchFamily="34" charset="0"/>
              <a:buChar char="•"/>
            </a:pPr>
            <a:r>
              <a:rPr lang="en-US" sz="2400" dirty="0"/>
              <a:t> General French curriculum </a:t>
            </a:r>
          </a:p>
          <a:p>
            <a:pPr>
              <a:buFont typeface="Arial" panose="020B0604020202020204" pitchFamily="34" charset="0"/>
              <a:buChar char="•"/>
            </a:pPr>
            <a:r>
              <a:rPr lang="en-US" sz="2400" dirty="0"/>
              <a:t> Limited professional focus </a:t>
            </a:r>
          </a:p>
          <a:p>
            <a:pPr>
              <a:buFont typeface="Arial" panose="020B0604020202020204" pitchFamily="34" charset="0"/>
              <a:buChar char="•"/>
            </a:pPr>
            <a:r>
              <a:rPr lang="en-US" sz="2400" dirty="0"/>
              <a:t> Not designed for BPIs</a:t>
            </a:r>
          </a:p>
        </p:txBody>
      </p:sp>
      <p:sp>
        <p:nvSpPr>
          <p:cNvPr id="7" name="TextBox 6">
            <a:extLst>
              <a:ext uri="{FF2B5EF4-FFF2-40B4-BE49-F238E27FC236}">
                <a16:creationId xmlns:a16="http://schemas.microsoft.com/office/drawing/2014/main" id="{EC8F39FC-AF93-B4B3-8655-F98C6D304236}"/>
              </a:ext>
            </a:extLst>
          </p:cNvPr>
          <p:cNvSpPr txBox="1"/>
          <p:nvPr/>
        </p:nvSpPr>
        <p:spPr>
          <a:xfrm>
            <a:off x="489131" y="5480595"/>
            <a:ext cx="11484129" cy="954107"/>
          </a:xfrm>
          <a:prstGeom prst="rect">
            <a:avLst/>
          </a:prstGeom>
          <a:noFill/>
        </p:spPr>
        <p:txBody>
          <a:bodyPr wrap="square">
            <a:spAutoFit/>
          </a:bodyPr>
          <a:lstStyle/>
          <a:p>
            <a:pPr>
              <a:buNone/>
            </a:pPr>
            <a:r>
              <a:rPr lang="en-US" sz="2800" b="1" dirty="0"/>
              <a:t>Bottom line: </a:t>
            </a:r>
            <a:r>
              <a:rPr lang="en-US" sz="2800" dirty="0"/>
              <a:t>Comparable total hours to other courses, different </a:t>
            </a:r>
            <a:r>
              <a:rPr lang="en-US" sz="2800" b="1" u="sng" dirty="0"/>
              <a:t>intensity</a:t>
            </a:r>
            <a:r>
              <a:rPr lang="en-US" sz="2800" dirty="0"/>
              <a:t> and </a:t>
            </a:r>
            <a:r>
              <a:rPr lang="en-US" sz="2800" b="1" u="sng" dirty="0"/>
              <a:t>professional orientation</a:t>
            </a:r>
            <a:r>
              <a:rPr lang="en-US" sz="2800" dirty="0"/>
              <a:t>, with an emphasis on </a:t>
            </a:r>
            <a:r>
              <a:rPr lang="en-US" sz="2800" b="1" u="sng" dirty="0"/>
              <a:t>communication</a:t>
            </a:r>
          </a:p>
        </p:txBody>
      </p:sp>
    </p:spTree>
    <p:extLst>
      <p:ext uri="{BB962C8B-B14F-4D97-AF65-F5344CB8AC3E}">
        <p14:creationId xmlns:p14="http://schemas.microsoft.com/office/powerpoint/2010/main" val="3530401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5D9BA-02E6-33A4-DC0A-5F2985896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9E24F-ED92-77C5-748A-479479CD0A03}"/>
              </a:ext>
            </a:extLst>
          </p:cNvPr>
          <p:cNvSpPr>
            <a:spLocks noGrp="1"/>
          </p:cNvSpPr>
          <p:nvPr>
            <p:ph type="title"/>
          </p:nvPr>
        </p:nvSpPr>
        <p:spPr/>
        <p:txBody>
          <a:bodyPr/>
          <a:lstStyle/>
          <a:p>
            <a:r>
              <a:rPr lang="en-US" b="1" dirty="0">
                <a:solidFill>
                  <a:srgbClr val="2E24F8"/>
                </a:solidFill>
                <a:latin typeface="Candara" panose="020E0502030303020204" pitchFamily="34" charset="0"/>
              </a:rPr>
              <a:t>Data / Outcomes</a:t>
            </a:r>
          </a:p>
        </p:txBody>
      </p:sp>
      <p:sp>
        <p:nvSpPr>
          <p:cNvPr id="69" name="TextBox 68">
            <a:extLst>
              <a:ext uri="{FF2B5EF4-FFF2-40B4-BE49-F238E27FC236}">
                <a16:creationId xmlns:a16="http://schemas.microsoft.com/office/drawing/2014/main" id="{DA743656-1EC4-56C1-8793-F9705C23719A}"/>
              </a:ext>
            </a:extLst>
          </p:cNvPr>
          <p:cNvSpPr txBox="1"/>
          <p:nvPr/>
        </p:nvSpPr>
        <p:spPr>
          <a:xfrm>
            <a:off x="695098" y="2595450"/>
            <a:ext cx="5400902" cy="4154984"/>
          </a:xfrm>
          <a:prstGeom prst="rect">
            <a:avLst/>
          </a:prstGeom>
          <a:noFill/>
        </p:spPr>
        <p:txBody>
          <a:bodyPr wrap="none" rtlCol="0">
            <a:spAutoFit/>
          </a:bodyPr>
          <a:lstStyle/>
          <a:p>
            <a:r>
              <a:rPr lang="en-US" sz="2400" b="1" u="sng" dirty="0"/>
              <a:t>Survey data</a:t>
            </a:r>
          </a:p>
          <a:p>
            <a:pPr marL="342900" indent="-342900">
              <a:buFontTx/>
              <a:buChar char="-"/>
            </a:pPr>
            <a:r>
              <a:rPr lang="en-US" sz="2400" dirty="0"/>
              <a:t>French test scores and daily usage</a:t>
            </a:r>
          </a:p>
          <a:p>
            <a:pPr marL="342900" indent="-342900">
              <a:buFontTx/>
              <a:buChar char="-"/>
            </a:pPr>
            <a:r>
              <a:rPr lang="en-US" sz="2400" dirty="0"/>
              <a:t>Family and childcare situation</a:t>
            </a:r>
          </a:p>
          <a:p>
            <a:pPr marL="342900" indent="-342900">
              <a:buFontTx/>
              <a:buChar char="-"/>
            </a:pPr>
            <a:r>
              <a:rPr lang="en-US" sz="2400" dirty="0"/>
              <a:t>Daily and job autonomy in French</a:t>
            </a:r>
          </a:p>
          <a:p>
            <a:pPr marL="342900" indent="-342900">
              <a:buFontTx/>
              <a:buChar char="-"/>
            </a:pPr>
            <a:r>
              <a:rPr lang="en-US" sz="2400" dirty="0"/>
              <a:t>Job activation outcomes</a:t>
            </a:r>
          </a:p>
          <a:p>
            <a:pPr marL="342900" indent="-342900">
              <a:buFontTx/>
              <a:buChar char="-"/>
            </a:pPr>
            <a:r>
              <a:rPr lang="en-US" sz="2400" dirty="0"/>
              <a:t>Multiple social integration measures </a:t>
            </a:r>
          </a:p>
          <a:p>
            <a:pPr marL="342900" indent="-342900">
              <a:buFontTx/>
              <a:buChar char="-"/>
            </a:pPr>
            <a:r>
              <a:rPr lang="en-US" sz="2400" dirty="0"/>
              <a:t>Life satisfaction</a:t>
            </a:r>
          </a:p>
          <a:p>
            <a:pPr marL="342900" indent="-342900">
              <a:buFontTx/>
              <a:buChar char="-"/>
            </a:pPr>
            <a:r>
              <a:rPr lang="en-US" sz="2400" dirty="0"/>
              <a:t>Mental health</a:t>
            </a:r>
          </a:p>
          <a:p>
            <a:pPr marL="342900" indent="-342900">
              <a:buFontTx/>
              <a:buChar char="-"/>
            </a:pPr>
            <a:r>
              <a:rPr lang="en-US" sz="2400" dirty="0"/>
              <a:t>Satisfaction with French courses</a:t>
            </a:r>
          </a:p>
          <a:p>
            <a:r>
              <a:rPr lang="en-US" sz="2400" dirty="0"/>
              <a:t>	</a:t>
            </a:r>
          </a:p>
          <a:p>
            <a:pPr marL="342900" indent="-342900">
              <a:buFontTx/>
              <a:buChar char="-"/>
            </a:pPr>
            <a:endParaRPr lang="en-US" sz="2400" dirty="0"/>
          </a:p>
        </p:txBody>
      </p:sp>
      <p:sp>
        <p:nvSpPr>
          <p:cNvPr id="3" name="TextBox 2">
            <a:extLst>
              <a:ext uri="{FF2B5EF4-FFF2-40B4-BE49-F238E27FC236}">
                <a16:creationId xmlns:a16="http://schemas.microsoft.com/office/drawing/2014/main" id="{A2DE1D9B-B05A-6CE4-BCA4-903A79F36F32}"/>
              </a:ext>
            </a:extLst>
          </p:cNvPr>
          <p:cNvSpPr txBox="1"/>
          <p:nvPr/>
        </p:nvSpPr>
        <p:spPr>
          <a:xfrm>
            <a:off x="7563211" y="2595450"/>
            <a:ext cx="3790589" cy="1569660"/>
          </a:xfrm>
          <a:prstGeom prst="rect">
            <a:avLst/>
          </a:prstGeom>
          <a:noFill/>
        </p:spPr>
        <p:txBody>
          <a:bodyPr wrap="none" rtlCol="0">
            <a:spAutoFit/>
          </a:bodyPr>
          <a:lstStyle/>
          <a:p>
            <a:r>
              <a:rPr lang="en-US" sz="2400" b="1" u="sng" dirty="0"/>
              <a:t>Administrative data</a:t>
            </a:r>
          </a:p>
          <a:p>
            <a:pPr marL="342900" indent="-342900">
              <a:buFontTx/>
              <a:buChar char="-"/>
            </a:pPr>
            <a:r>
              <a:rPr lang="en-US" sz="2400" dirty="0"/>
              <a:t>Registration in ADEM</a:t>
            </a:r>
          </a:p>
          <a:p>
            <a:pPr marL="342900" indent="-342900">
              <a:buFontTx/>
              <a:buChar char="-"/>
            </a:pPr>
            <a:r>
              <a:rPr lang="en-US" sz="2400" dirty="0"/>
              <a:t>Employment trajectories</a:t>
            </a:r>
          </a:p>
          <a:p>
            <a:pPr marL="342900" indent="-342900">
              <a:buFontTx/>
              <a:buChar char="-"/>
            </a:pPr>
            <a:r>
              <a:rPr lang="en-US" sz="2400" dirty="0"/>
              <a:t>Formal education</a:t>
            </a:r>
          </a:p>
        </p:txBody>
      </p:sp>
      <p:sp>
        <p:nvSpPr>
          <p:cNvPr id="4" name="TextBox 3">
            <a:extLst>
              <a:ext uri="{FF2B5EF4-FFF2-40B4-BE49-F238E27FC236}">
                <a16:creationId xmlns:a16="http://schemas.microsoft.com/office/drawing/2014/main" id="{A8E5EB3A-9E49-81CE-C24B-EE74C884F5FD}"/>
              </a:ext>
            </a:extLst>
          </p:cNvPr>
          <p:cNvSpPr txBox="1"/>
          <p:nvPr/>
        </p:nvSpPr>
        <p:spPr>
          <a:xfrm>
            <a:off x="410975" y="1555281"/>
            <a:ext cx="11010989" cy="954107"/>
          </a:xfrm>
          <a:prstGeom prst="rect">
            <a:avLst/>
          </a:prstGeom>
          <a:noFill/>
        </p:spPr>
        <p:txBody>
          <a:bodyPr wrap="square" rtlCol="0">
            <a:spAutoFit/>
          </a:bodyPr>
          <a:lstStyle/>
          <a:p>
            <a:r>
              <a:rPr lang="en-US" sz="2800" dirty="0"/>
              <a:t>Extremely rich survey (before and after intervention), capturing multiple dimensions of integration</a:t>
            </a:r>
          </a:p>
        </p:txBody>
      </p:sp>
    </p:spTree>
    <p:extLst>
      <p:ext uri="{BB962C8B-B14F-4D97-AF65-F5344CB8AC3E}">
        <p14:creationId xmlns:p14="http://schemas.microsoft.com/office/powerpoint/2010/main" val="1108283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1FEEE-64A6-0E67-9627-B539847EB6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1E5DB-CFC3-CE2B-4677-B97EE4AACEAE}"/>
              </a:ext>
            </a:extLst>
          </p:cNvPr>
          <p:cNvSpPr>
            <a:spLocks noGrp="1"/>
          </p:cNvSpPr>
          <p:nvPr>
            <p:ph type="title"/>
          </p:nvPr>
        </p:nvSpPr>
        <p:spPr>
          <a:xfrm>
            <a:off x="630667" y="382213"/>
            <a:ext cx="10930666" cy="1325563"/>
          </a:xfrm>
        </p:spPr>
        <p:txBody>
          <a:bodyPr/>
          <a:lstStyle/>
          <a:p>
            <a:r>
              <a:rPr lang="en-US" b="1" dirty="0">
                <a:solidFill>
                  <a:srgbClr val="2E24F8"/>
                </a:solidFill>
              </a:rPr>
              <a:t>Our sample: ~1,000 refugees</a:t>
            </a:r>
          </a:p>
        </p:txBody>
      </p:sp>
      <p:sp>
        <p:nvSpPr>
          <p:cNvPr id="10" name="TextBox 9">
            <a:extLst>
              <a:ext uri="{FF2B5EF4-FFF2-40B4-BE49-F238E27FC236}">
                <a16:creationId xmlns:a16="http://schemas.microsoft.com/office/drawing/2014/main" id="{6EFCF13E-4948-769F-F534-ABF7BB945BCF}"/>
              </a:ext>
            </a:extLst>
          </p:cNvPr>
          <p:cNvSpPr txBox="1"/>
          <p:nvPr/>
        </p:nvSpPr>
        <p:spPr>
          <a:xfrm>
            <a:off x="630667" y="1804595"/>
            <a:ext cx="11471686" cy="4524315"/>
          </a:xfrm>
          <a:prstGeom prst="rect">
            <a:avLst/>
          </a:prstGeom>
          <a:noFill/>
        </p:spPr>
        <p:txBody>
          <a:bodyPr wrap="square" rtlCol="0">
            <a:spAutoFit/>
          </a:bodyPr>
          <a:lstStyle/>
          <a:p>
            <a:r>
              <a:rPr lang="en-US" sz="2400" b="1" dirty="0"/>
              <a:t>Countries of origin</a:t>
            </a:r>
            <a:r>
              <a:rPr lang="en-US" sz="2400" dirty="0"/>
              <a:t>: 60% Syria, 25% Eritrea, 6% Iraq, 3% Afghanistan, etc.</a:t>
            </a:r>
          </a:p>
          <a:p>
            <a:endParaRPr lang="en-US" sz="2400" dirty="0"/>
          </a:p>
          <a:p>
            <a:r>
              <a:rPr lang="en-US" sz="2400" b="1" dirty="0"/>
              <a:t>Gender</a:t>
            </a:r>
            <a:r>
              <a:rPr lang="en-US" sz="2400" dirty="0"/>
              <a:t>:   50/50 balanced</a:t>
            </a:r>
          </a:p>
          <a:p>
            <a:endParaRPr lang="en-US" sz="2400" dirty="0"/>
          </a:p>
          <a:p>
            <a:r>
              <a:rPr lang="en-US" sz="2400" b="1" dirty="0"/>
              <a:t>Family:  &gt;75% </a:t>
            </a:r>
            <a:r>
              <a:rPr lang="en-US" sz="2400" dirty="0"/>
              <a:t>have at least +</a:t>
            </a:r>
            <a:r>
              <a:rPr lang="en-US" sz="2400" b="1" dirty="0"/>
              <a:t>2 children </a:t>
            </a:r>
            <a:r>
              <a:rPr lang="en-US" sz="2400" dirty="0"/>
              <a:t>living with them</a:t>
            </a:r>
          </a:p>
          <a:p>
            <a:endParaRPr lang="en-US" sz="2400" dirty="0"/>
          </a:p>
          <a:p>
            <a:r>
              <a:rPr lang="en-US" sz="2400" b="1" dirty="0"/>
              <a:t>Education</a:t>
            </a:r>
            <a:r>
              <a:rPr lang="en-US" sz="2400" dirty="0"/>
              <a:t>: </a:t>
            </a:r>
            <a:r>
              <a:rPr lang="en-US" sz="2400" b="1" dirty="0"/>
              <a:t>&gt;50% </a:t>
            </a:r>
            <a:r>
              <a:rPr lang="en-US" sz="2400" dirty="0"/>
              <a:t>less than </a:t>
            </a:r>
            <a:r>
              <a:rPr lang="en-US" sz="2400" b="1" dirty="0"/>
              <a:t>10 years of schooling</a:t>
            </a:r>
          </a:p>
          <a:p>
            <a:endParaRPr lang="en-US" sz="2400" dirty="0"/>
          </a:p>
          <a:p>
            <a:r>
              <a:rPr lang="en-US" sz="2400" b="1" dirty="0"/>
              <a:t>Prior employment</a:t>
            </a:r>
            <a:r>
              <a:rPr lang="en-US" sz="2400" dirty="0"/>
              <a:t>:	</a:t>
            </a:r>
          </a:p>
          <a:p>
            <a:pPr lvl="1"/>
            <a:r>
              <a:rPr lang="en-US" sz="2400" dirty="0"/>
              <a:t>- among men: mostly construction, skilled trades, and transportation</a:t>
            </a:r>
          </a:p>
          <a:p>
            <a:pPr lvl="1"/>
            <a:r>
              <a:rPr lang="en-US" sz="2400" dirty="0"/>
              <a:t>- among women: mostly no formal work experience, domestic work</a:t>
            </a:r>
          </a:p>
          <a:p>
            <a:endParaRPr lang="en-US" sz="2400" dirty="0"/>
          </a:p>
        </p:txBody>
      </p:sp>
    </p:spTree>
    <p:extLst>
      <p:ext uri="{BB962C8B-B14F-4D97-AF65-F5344CB8AC3E}">
        <p14:creationId xmlns:p14="http://schemas.microsoft.com/office/powerpoint/2010/main" val="309004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70022-D115-9CCE-5A25-0CCB494531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CE8D-D851-379A-A107-26D2DBED6586}"/>
              </a:ext>
            </a:extLst>
          </p:cNvPr>
          <p:cNvSpPr>
            <a:spLocks noGrp="1"/>
          </p:cNvSpPr>
          <p:nvPr>
            <p:ph type="title"/>
          </p:nvPr>
        </p:nvSpPr>
        <p:spPr>
          <a:xfrm>
            <a:off x="397137" y="365125"/>
            <a:ext cx="10801574" cy="1325563"/>
          </a:xfrm>
        </p:spPr>
        <p:txBody>
          <a:bodyPr>
            <a:normAutofit fontScale="90000"/>
          </a:bodyPr>
          <a:lstStyle/>
          <a:p>
            <a:r>
              <a:rPr lang="en-US" b="1" dirty="0">
                <a:solidFill>
                  <a:srgbClr val="2E24F8"/>
                </a:solidFill>
              </a:rPr>
              <a:t>Lack of autonomy, health problems, isolation…</a:t>
            </a:r>
            <a:br>
              <a:rPr lang="en-US" b="1" dirty="0">
                <a:solidFill>
                  <a:srgbClr val="2E24F8"/>
                </a:solidFill>
              </a:rPr>
            </a:br>
            <a:r>
              <a:rPr lang="en-US" b="1" dirty="0">
                <a:solidFill>
                  <a:srgbClr val="2E24F8"/>
                </a:solidFill>
              </a:rPr>
              <a:t> yet high aspirations for the future</a:t>
            </a:r>
          </a:p>
        </p:txBody>
      </p:sp>
      <p:sp>
        <p:nvSpPr>
          <p:cNvPr id="10" name="TextBox 9">
            <a:extLst>
              <a:ext uri="{FF2B5EF4-FFF2-40B4-BE49-F238E27FC236}">
                <a16:creationId xmlns:a16="http://schemas.microsoft.com/office/drawing/2014/main" id="{DD64DC66-DB95-D00E-1CAE-A7D29BDAD251}"/>
              </a:ext>
            </a:extLst>
          </p:cNvPr>
          <p:cNvSpPr txBox="1"/>
          <p:nvPr/>
        </p:nvSpPr>
        <p:spPr>
          <a:xfrm>
            <a:off x="473336" y="1830537"/>
            <a:ext cx="11245327" cy="7325082"/>
          </a:xfrm>
          <a:prstGeom prst="rect">
            <a:avLst/>
          </a:prstGeom>
          <a:noFill/>
        </p:spPr>
        <p:txBody>
          <a:bodyPr wrap="square" rtlCol="0">
            <a:spAutoFit/>
          </a:bodyPr>
          <a:lstStyle/>
          <a:p>
            <a:r>
              <a:rPr lang="en-US" sz="2400" b="1" u="sng" dirty="0"/>
              <a:t>Hardship</a:t>
            </a:r>
            <a:endParaRPr lang="en-US" sz="2400" b="1" dirty="0"/>
          </a:p>
          <a:p>
            <a:pPr marL="342900" indent="-342900">
              <a:buFont typeface="Arial" panose="020B0604020202020204" pitchFamily="34" charset="0"/>
              <a:buChar char="•"/>
            </a:pPr>
            <a:r>
              <a:rPr lang="en-US" sz="2400" b="1" dirty="0"/>
              <a:t>~75% </a:t>
            </a:r>
            <a:r>
              <a:rPr lang="en-US" sz="2400" dirty="0"/>
              <a:t>declare they </a:t>
            </a:r>
            <a:r>
              <a:rPr lang="en-US" sz="2400" b="1" dirty="0"/>
              <a:t>cannot</a:t>
            </a:r>
            <a:r>
              <a:rPr lang="en-US" sz="2400" dirty="0"/>
              <a:t> </a:t>
            </a:r>
            <a:r>
              <a:rPr lang="en-US" sz="2400" b="1" dirty="0"/>
              <a:t>communicate</a:t>
            </a:r>
            <a:r>
              <a:rPr lang="en-US" sz="2400" dirty="0"/>
              <a:t> with a </a:t>
            </a:r>
            <a:r>
              <a:rPr lang="en-US" sz="2400" b="1" dirty="0"/>
              <a:t>doctor</a:t>
            </a:r>
            <a:r>
              <a:rPr lang="en-US" sz="2400" dirty="0"/>
              <a:t> in French</a:t>
            </a:r>
          </a:p>
          <a:p>
            <a:pPr marL="342900" indent="-342900">
              <a:buFont typeface="Arial" panose="020B0604020202020204" pitchFamily="34" charset="0"/>
              <a:buChar char="•"/>
            </a:pPr>
            <a:r>
              <a:rPr lang="en-US" sz="2400" b="1" dirty="0"/>
              <a:t>~25% </a:t>
            </a:r>
            <a:r>
              <a:rPr lang="en-US" sz="2400" dirty="0"/>
              <a:t> declare suffering from </a:t>
            </a:r>
            <a:r>
              <a:rPr lang="en-US" sz="2400" b="1" dirty="0"/>
              <a:t>sleeping problems </a:t>
            </a:r>
            <a:r>
              <a:rPr lang="en-US" sz="2400" dirty="0"/>
              <a:t>most days</a:t>
            </a:r>
          </a:p>
          <a:p>
            <a:pPr marL="342900" indent="-342900">
              <a:buFont typeface="Arial" panose="020B0604020202020204" pitchFamily="34" charset="0"/>
              <a:buChar char="•"/>
            </a:pPr>
            <a:r>
              <a:rPr lang="en-US" sz="2400" b="1" dirty="0"/>
              <a:t>~30% </a:t>
            </a:r>
            <a:r>
              <a:rPr lang="en-US" sz="2400" dirty="0"/>
              <a:t>declare feeling as </a:t>
            </a:r>
            <a:r>
              <a:rPr lang="en-US" sz="2400" b="1" dirty="0"/>
              <a:t>outsiders </a:t>
            </a:r>
            <a:r>
              <a:rPr lang="en-US" sz="2400" dirty="0"/>
              <a:t>in Luxembourgish </a:t>
            </a:r>
            <a:r>
              <a:rPr lang="en-US" sz="2400" b="1" dirty="0"/>
              <a:t>society</a:t>
            </a:r>
          </a:p>
          <a:p>
            <a:endParaRPr lang="en-US" sz="1200" b="1" dirty="0"/>
          </a:p>
          <a:p>
            <a:r>
              <a:rPr lang="en-US" sz="2400" dirty="0"/>
              <a:t>Main </a:t>
            </a:r>
            <a:r>
              <a:rPr lang="en-US" sz="2400" b="1" dirty="0"/>
              <a:t>barriers</a:t>
            </a:r>
            <a:r>
              <a:rPr lang="en-US" sz="2400" dirty="0"/>
              <a:t> for </a:t>
            </a:r>
            <a:r>
              <a:rPr lang="en-US" sz="2400" b="1" dirty="0"/>
              <a:t>learning</a:t>
            </a:r>
            <a:r>
              <a:rPr lang="en-US" sz="2400" dirty="0"/>
              <a:t> French:</a:t>
            </a:r>
          </a:p>
          <a:p>
            <a:pPr marL="342900" indent="-342900">
              <a:buFont typeface="Arial" panose="020B0604020202020204" pitchFamily="34" charset="0"/>
              <a:buChar char="•"/>
            </a:pPr>
            <a:r>
              <a:rPr lang="en-US" sz="2400" b="1" dirty="0"/>
              <a:t>~40% </a:t>
            </a:r>
            <a:r>
              <a:rPr lang="en-US" sz="2400" dirty="0"/>
              <a:t>problems to concentrate due to </a:t>
            </a:r>
            <a:r>
              <a:rPr lang="en-US" sz="2400" b="1" dirty="0"/>
              <a:t>stress/trauma</a:t>
            </a:r>
          </a:p>
          <a:p>
            <a:pPr marL="342900" indent="-342900">
              <a:buFont typeface="Arial" panose="020B0604020202020204" pitchFamily="34" charset="0"/>
              <a:buChar char="•"/>
            </a:pPr>
            <a:r>
              <a:rPr lang="en-US" sz="2400" b="1" dirty="0"/>
              <a:t>~18% </a:t>
            </a:r>
            <a:r>
              <a:rPr lang="en-US" sz="2400" dirty="0"/>
              <a:t>nobody to take </a:t>
            </a:r>
            <a:r>
              <a:rPr lang="en-US" sz="2400" b="1" dirty="0"/>
              <a:t>care of children</a:t>
            </a:r>
          </a:p>
          <a:p>
            <a:pPr marL="342900" indent="-342900">
              <a:buFont typeface="Arial" panose="020B0604020202020204" pitchFamily="34" charset="0"/>
              <a:buChar char="•"/>
            </a:pPr>
            <a:r>
              <a:rPr lang="en-US" sz="2400" dirty="0"/>
              <a:t>~</a:t>
            </a:r>
            <a:r>
              <a:rPr lang="en-US" sz="2400" b="1" dirty="0"/>
              <a:t>23</a:t>
            </a:r>
            <a:r>
              <a:rPr lang="en-US" sz="2400" dirty="0"/>
              <a:t>% declares </a:t>
            </a:r>
            <a:r>
              <a:rPr lang="en-US" sz="2400" b="1" dirty="0"/>
              <a:t>no</a:t>
            </a:r>
            <a:r>
              <a:rPr lang="en-US" sz="2400" dirty="0"/>
              <a:t> major </a:t>
            </a:r>
            <a:r>
              <a:rPr lang="en-US" sz="2400" b="1" dirty="0"/>
              <a:t>problem</a:t>
            </a:r>
            <a:r>
              <a:rPr lang="en-US" sz="2400" dirty="0"/>
              <a:t> to learn</a:t>
            </a:r>
          </a:p>
          <a:p>
            <a:endParaRPr lang="en-US" sz="1100" dirty="0"/>
          </a:p>
          <a:p>
            <a:r>
              <a:rPr lang="en-US" sz="2400" b="1" u="sng" dirty="0"/>
              <a:t>Aspirations</a:t>
            </a:r>
          </a:p>
          <a:p>
            <a:pPr marL="342900" indent="-342900">
              <a:buFont typeface="Arial" panose="020B0604020202020204" pitchFamily="34" charset="0"/>
              <a:buChar char="•"/>
            </a:pPr>
            <a:r>
              <a:rPr lang="en-US" sz="2400" b="1" dirty="0"/>
              <a:t>~50% </a:t>
            </a:r>
            <a:r>
              <a:rPr lang="en-US" sz="2400" dirty="0"/>
              <a:t>aspire to be employed within a year</a:t>
            </a:r>
          </a:p>
          <a:p>
            <a:pPr marL="342900" indent="-342900">
              <a:buFont typeface="Arial" panose="020B0604020202020204" pitchFamily="34" charset="0"/>
              <a:buChar char="•"/>
            </a:pPr>
            <a:r>
              <a:rPr lang="en-US" sz="2400" b="1" dirty="0"/>
              <a:t>~50% </a:t>
            </a:r>
            <a:r>
              <a:rPr lang="en-US" sz="2400" dirty="0"/>
              <a:t>believe their will be more integrated next year</a:t>
            </a:r>
          </a:p>
          <a:p>
            <a:pPr marL="342900" indent="-342900">
              <a:buFont typeface="Arial" panose="020B0604020202020204" pitchFamily="34" charset="0"/>
              <a:buChar char="•"/>
            </a:pPr>
            <a:r>
              <a:rPr lang="en-US" sz="2400" b="1" dirty="0"/>
              <a:t>~99% </a:t>
            </a:r>
            <a:r>
              <a:rPr lang="en-US" sz="2400" dirty="0"/>
              <a:t>see themselves in Luxembourg in 5 years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b="1" dirty="0"/>
          </a:p>
          <a:p>
            <a:endParaRPr lang="en-US" sz="2400" dirty="0"/>
          </a:p>
          <a:p>
            <a:endParaRPr lang="en-US" sz="2400" dirty="0"/>
          </a:p>
          <a:p>
            <a:endParaRPr lang="en-US" sz="2400" dirty="0"/>
          </a:p>
        </p:txBody>
      </p:sp>
    </p:spTree>
    <p:extLst>
      <p:ext uri="{BB962C8B-B14F-4D97-AF65-F5344CB8AC3E}">
        <p14:creationId xmlns:p14="http://schemas.microsoft.com/office/powerpoint/2010/main" val="2094846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C577B-7EB6-2352-D81E-B7204EA0A2D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FFD6622-6A7B-9B35-6B44-FCAA9275019C}"/>
              </a:ext>
            </a:extLst>
          </p:cNvPr>
          <p:cNvSpPr>
            <a:spLocks noGrp="1"/>
          </p:cNvSpPr>
          <p:nvPr>
            <p:ph type="title"/>
          </p:nvPr>
        </p:nvSpPr>
        <p:spPr/>
        <p:txBody>
          <a:bodyPr>
            <a:normAutofit/>
          </a:bodyPr>
          <a:lstStyle/>
          <a:p>
            <a:r>
              <a:rPr lang="en-US" b="1" dirty="0">
                <a:solidFill>
                  <a:srgbClr val="2E24F8"/>
                </a:solidFill>
                <a:latin typeface="Candara" panose="020E0502030303020204" pitchFamily="34" charset="0"/>
                <a:cs typeface="Arial" panose="020B0604020202020204" pitchFamily="34" charset="0"/>
              </a:rPr>
              <a:t>The Challenge of Refugee Integration</a:t>
            </a:r>
            <a:endParaRPr lang="fr-FR" b="1" dirty="0">
              <a:solidFill>
                <a:srgbClr val="2E24F8"/>
              </a:solidFill>
              <a:latin typeface="Candara" panose="020E0502030303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5173D9E2-4B31-9CEF-2920-65A0D7E097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381" y="2731366"/>
            <a:ext cx="914400" cy="914400"/>
          </a:xfrm>
          <a:prstGeom prst="rect">
            <a:avLst/>
          </a:prstGeom>
        </p:spPr>
      </p:pic>
      <p:pic>
        <p:nvPicPr>
          <p:cNvPr id="15" name="Picture 14">
            <a:extLst>
              <a:ext uri="{FF2B5EF4-FFF2-40B4-BE49-F238E27FC236}">
                <a16:creationId xmlns:a16="http://schemas.microsoft.com/office/drawing/2014/main" id="{F4BC8C59-9134-BD37-C25C-8D5261B0C95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381" y="3449250"/>
            <a:ext cx="914400" cy="914400"/>
          </a:xfrm>
          <a:prstGeom prst="rect">
            <a:avLst/>
          </a:prstGeom>
        </p:spPr>
      </p:pic>
      <p:pic>
        <p:nvPicPr>
          <p:cNvPr id="16" name="Picture 15">
            <a:extLst>
              <a:ext uri="{FF2B5EF4-FFF2-40B4-BE49-F238E27FC236}">
                <a16:creationId xmlns:a16="http://schemas.microsoft.com/office/drawing/2014/main" id="{6B97B6FF-0616-F5E5-9903-3CF48CF501F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3449250"/>
            <a:ext cx="914400" cy="914400"/>
          </a:xfrm>
          <a:prstGeom prst="rect">
            <a:avLst/>
          </a:prstGeom>
        </p:spPr>
      </p:pic>
      <p:pic>
        <p:nvPicPr>
          <p:cNvPr id="17" name="Picture 16">
            <a:extLst>
              <a:ext uri="{FF2B5EF4-FFF2-40B4-BE49-F238E27FC236}">
                <a16:creationId xmlns:a16="http://schemas.microsoft.com/office/drawing/2014/main" id="{4272A7E1-C7A1-E017-2A9A-7B10349FABA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2731366"/>
            <a:ext cx="914400" cy="914400"/>
          </a:xfrm>
          <a:prstGeom prst="rect">
            <a:avLst/>
          </a:prstGeom>
        </p:spPr>
      </p:pic>
      <p:pic>
        <p:nvPicPr>
          <p:cNvPr id="18" name="Picture 17">
            <a:extLst>
              <a:ext uri="{FF2B5EF4-FFF2-40B4-BE49-F238E27FC236}">
                <a16:creationId xmlns:a16="http://schemas.microsoft.com/office/drawing/2014/main" id="{95E40E3A-F766-0977-22E6-813852A175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1591" y="2685496"/>
            <a:ext cx="914400" cy="914400"/>
          </a:xfrm>
          <a:prstGeom prst="rect">
            <a:avLst/>
          </a:prstGeom>
        </p:spPr>
      </p:pic>
      <p:pic>
        <p:nvPicPr>
          <p:cNvPr id="24" name="Picture 23">
            <a:extLst>
              <a:ext uri="{FF2B5EF4-FFF2-40B4-BE49-F238E27FC236}">
                <a16:creationId xmlns:a16="http://schemas.microsoft.com/office/drawing/2014/main" id="{0CD5E98D-FD41-6A6F-E02B-D9382E1591F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43731" y="3387337"/>
            <a:ext cx="914400" cy="914400"/>
          </a:xfrm>
          <a:prstGeom prst="rect">
            <a:avLst/>
          </a:prstGeom>
        </p:spPr>
      </p:pic>
      <p:pic>
        <p:nvPicPr>
          <p:cNvPr id="31" name="Picture 30">
            <a:extLst>
              <a:ext uri="{FF2B5EF4-FFF2-40B4-BE49-F238E27FC236}">
                <a16:creationId xmlns:a16="http://schemas.microsoft.com/office/drawing/2014/main" id="{E2E92CB6-1F85-2463-38D6-9AFDCDB454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1878" y="2668062"/>
            <a:ext cx="914400" cy="914400"/>
          </a:xfrm>
          <a:prstGeom prst="rect">
            <a:avLst/>
          </a:prstGeom>
        </p:spPr>
      </p:pic>
      <p:pic>
        <p:nvPicPr>
          <p:cNvPr id="33" name="Picture 32">
            <a:extLst>
              <a:ext uri="{FF2B5EF4-FFF2-40B4-BE49-F238E27FC236}">
                <a16:creationId xmlns:a16="http://schemas.microsoft.com/office/drawing/2014/main" id="{95A538AE-2C06-64A8-CC65-991EDA7F430E}"/>
              </a:ext>
            </a:extLst>
          </p:cNvPr>
          <p:cNvPicPr>
            <a:picLocks noChangeAspect="1"/>
          </p:cNvPicPr>
          <p:nvPr/>
        </p:nvPicPr>
        <p:blipFill>
          <a:blip r:embed="rId5"/>
          <a:stretch>
            <a:fillRect/>
          </a:stretch>
        </p:blipFill>
        <p:spPr>
          <a:xfrm>
            <a:off x="3767377" y="2800412"/>
            <a:ext cx="372728" cy="666847"/>
          </a:xfrm>
          <a:prstGeom prst="rect">
            <a:avLst/>
          </a:prstGeom>
        </p:spPr>
      </p:pic>
      <p:pic>
        <p:nvPicPr>
          <p:cNvPr id="34" name="Picture 33">
            <a:extLst>
              <a:ext uri="{FF2B5EF4-FFF2-40B4-BE49-F238E27FC236}">
                <a16:creationId xmlns:a16="http://schemas.microsoft.com/office/drawing/2014/main" id="{4BB2302D-477C-4B51-BD73-248AD233FE8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485" y="3403380"/>
            <a:ext cx="914400" cy="914400"/>
          </a:xfrm>
          <a:prstGeom prst="rect">
            <a:avLst/>
          </a:prstGeom>
        </p:spPr>
      </p:pic>
      <p:pic>
        <p:nvPicPr>
          <p:cNvPr id="36" name="Picture 35">
            <a:extLst>
              <a:ext uri="{FF2B5EF4-FFF2-40B4-BE49-F238E27FC236}">
                <a16:creationId xmlns:a16="http://schemas.microsoft.com/office/drawing/2014/main" id="{DFFCFFDA-7C7D-A172-3A7B-DCF29C6594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76395" y="3419423"/>
            <a:ext cx="914400" cy="914400"/>
          </a:xfrm>
          <a:prstGeom prst="rect">
            <a:avLst/>
          </a:prstGeom>
        </p:spPr>
      </p:pic>
      <p:pic>
        <p:nvPicPr>
          <p:cNvPr id="37" name="Picture 36">
            <a:extLst>
              <a:ext uri="{FF2B5EF4-FFF2-40B4-BE49-F238E27FC236}">
                <a16:creationId xmlns:a16="http://schemas.microsoft.com/office/drawing/2014/main" id="{474578E7-AA76-4343-78C0-852C904C80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29331" y="2685496"/>
            <a:ext cx="914400" cy="914400"/>
          </a:xfrm>
          <a:prstGeom prst="rect">
            <a:avLst/>
          </a:prstGeom>
        </p:spPr>
      </p:pic>
      <p:pic>
        <p:nvPicPr>
          <p:cNvPr id="38" name="Picture 37">
            <a:extLst>
              <a:ext uri="{FF2B5EF4-FFF2-40B4-BE49-F238E27FC236}">
                <a16:creationId xmlns:a16="http://schemas.microsoft.com/office/drawing/2014/main" id="{5C4B770D-3498-431C-4AF5-F5362C267C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43731" y="2685496"/>
            <a:ext cx="914400" cy="914400"/>
          </a:xfrm>
          <a:prstGeom prst="rect">
            <a:avLst/>
          </a:prstGeom>
        </p:spPr>
      </p:pic>
      <p:pic>
        <p:nvPicPr>
          <p:cNvPr id="39" name="Picture 38">
            <a:extLst>
              <a:ext uri="{FF2B5EF4-FFF2-40B4-BE49-F238E27FC236}">
                <a16:creationId xmlns:a16="http://schemas.microsoft.com/office/drawing/2014/main" id="{FFE8D179-A7AA-D9AF-4A15-C929FC63282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27664" y="3419423"/>
            <a:ext cx="914400" cy="914400"/>
          </a:xfrm>
          <a:prstGeom prst="rect">
            <a:avLst/>
          </a:prstGeom>
        </p:spPr>
      </p:pic>
      <p:cxnSp>
        <p:nvCxnSpPr>
          <p:cNvPr id="44" name="Straight Connector 43">
            <a:extLst>
              <a:ext uri="{FF2B5EF4-FFF2-40B4-BE49-F238E27FC236}">
                <a16:creationId xmlns:a16="http://schemas.microsoft.com/office/drawing/2014/main" id="{E17AAAD1-7E69-CEFE-1749-64CC73711892}"/>
              </a:ext>
            </a:extLst>
          </p:cNvPr>
          <p:cNvCxnSpPr/>
          <p:nvPr/>
        </p:nvCxnSpPr>
        <p:spPr>
          <a:xfrm>
            <a:off x="2307696"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0E08EFB-DC4C-E9D6-85C4-238D781721C7}"/>
              </a:ext>
            </a:extLst>
          </p:cNvPr>
          <p:cNvCxnSpPr/>
          <p:nvPr/>
        </p:nvCxnSpPr>
        <p:spPr>
          <a:xfrm>
            <a:off x="4431411"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45F5804-395C-E9B6-5159-F6D348C8BE4E}"/>
              </a:ext>
            </a:extLst>
          </p:cNvPr>
          <p:cNvSpPr txBox="1"/>
          <p:nvPr/>
        </p:nvSpPr>
        <p:spPr>
          <a:xfrm>
            <a:off x="1341568" y="1950178"/>
            <a:ext cx="4646593" cy="369332"/>
          </a:xfrm>
          <a:prstGeom prst="rect">
            <a:avLst/>
          </a:prstGeom>
          <a:noFill/>
        </p:spPr>
        <p:txBody>
          <a:bodyPr wrap="none" rtlCol="0">
            <a:spAutoFit/>
          </a:bodyPr>
          <a:lstStyle/>
          <a:p>
            <a:r>
              <a:rPr lang="en-US" b="1" dirty="0"/>
              <a:t>Average employment rate of refugees in EU</a:t>
            </a:r>
          </a:p>
        </p:txBody>
      </p:sp>
      <p:sp>
        <p:nvSpPr>
          <p:cNvPr id="3" name="TextBox 2">
            <a:extLst>
              <a:ext uri="{FF2B5EF4-FFF2-40B4-BE49-F238E27FC236}">
                <a16:creationId xmlns:a16="http://schemas.microsoft.com/office/drawing/2014/main" id="{CCD094A8-EF62-FE5D-0174-1AD8492B8E8A}"/>
              </a:ext>
            </a:extLst>
          </p:cNvPr>
          <p:cNvSpPr txBox="1"/>
          <p:nvPr/>
        </p:nvSpPr>
        <p:spPr>
          <a:xfrm>
            <a:off x="536367" y="2316164"/>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4" name="TextBox 3">
            <a:extLst>
              <a:ext uri="{FF2B5EF4-FFF2-40B4-BE49-F238E27FC236}">
                <a16:creationId xmlns:a16="http://schemas.microsoft.com/office/drawing/2014/main" id="{BEEDB6A8-807A-B5CB-4139-15D3B7BCBF70}"/>
              </a:ext>
            </a:extLst>
          </p:cNvPr>
          <p:cNvSpPr txBox="1"/>
          <p:nvPr/>
        </p:nvSpPr>
        <p:spPr>
          <a:xfrm>
            <a:off x="2553872" y="2316164"/>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6" name="TextBox 5">
            <a:extLst>
              <a:ext uri="{FF2B5EF4-FFF2-40B4-BE49-F238E27FC236}">
                <a16:creationId xmlns:a16="http://schemas.microsoft.com/office/drawing/2014/main" id="{0529AEAC-5DDC-D7D9-272A-18D2900BEC71}"/>
              </a:ext>
            </a:extLst>
          </p:cNvPr>
          <p:cNvSpPr txBox="1"/>
          <p:nvPr/>
        </p:nvSpPr>
        <p:spPr>
          <a:xfrm>
            <a:off x="4681731" y="2270294"/>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7" name="TextBox 6">
            <a:extLst>
              <a:ext uri="{FF2B5EF4-FFF2-40B4-BE49-F238E27FC236}">
                <a16:creationId xmlns:a16="http://schemas.microsoft.com/office/drawing/2014/main" id="{9BEBF41F-3EF9-9AF8-F88D-B273D3219CBB}"/>
              </a:ext>
            </a:extLst>
          </p:cNvPr>
          <p:cNvSpPr txBox="1"/>
          <p:nvPr/>
        </p:nvSpPr>
        <p:spPr>
          <a:xfrm>
            <a:off x="845321" y="3429000"/>
            <a:ext cx="870751" cy="523220"/>
          </a:xfrm>
          <a:prstGeom prst="rect">
            <a:avLst/>
          </a:prstGeom>
          <a:noFill/>
        </p:spPr>
        <p:txBody>
          <a:bodyPr wrap="none" rtlCol="0">
            <a:spAutoFit/>
          </a:bodyPr>
          <a:lstStyle/>
          <a:p>
            <a:r>
              <a:rPr lang="en-US" sz="2800" b="1" dirty="0"/>
              <a:t>25%</a:t>
            </a:r>
          </a:p>
        </p:txBody>
      </p:sp>
      <p:sp>
        <p:nvSpPr>
          <p:cNvPr id="8" name="TextBox 7">
            <a:extLst>
              <a:ext uri="{FF2B5EF4-FFF2-40B4-BE49-F238E27FC236}">
                <a16:creationId xmlns:a16="http://schemas.microsoft.com/office/drawing/2014/main" id="{55A38F76-4E5E-74D9-12AC-A00892AE7CF4}"/>
              </a:ext>
            </a:extLst>
          </p:cNvPr>
          <p:cNvSpPr txBox="1"/>
          <p:nvPr/>
        </p:nvSpPr>
        <p:spPr>
          <a:xfrm>
            <a:off x="3063437" y="3399864"/>
            <a:ext cx="870751" cy="523220"/>
          </a:xfrm>
          <a:prstGeom prst="rect">
            <a:avLst/>
          </a:prstGeom>
          <a:noFill/>
        </p:spPr>
        <p:txBody>
          <a:bodyPr wrap="none" rtlCol="0">
            <a:spAutoFit/>
          </a:bodyPr>
          <a:lstStyle/>
          <a:p>
            <a:r>
              <a:rPr lang="en-US" sz="2800" b="1" dirty="0"/>
              <a:t>35%</a:t>
            </a:r>
          </a:p>
        </p:txBody>
      </p:sp>
      <p:sp>
        <p:nvSpPr>
          <p:cNvPr id="9" name="TextBox 8">
            <a:extLst>
              <a:ext uri="{FF2B5EF4-FFF2-40B4-BE49-F238E27FC236}">
                <a16:creationId xmlns:a16="http://schemas.microsoft.com/office/drawing/2014/main" id="{1C30D781-7E00-BC69-CAF7-DDD768A25C9E}"/>
              </a:ext>
            </a:extLst>
          </p:cNvPr>
          <p:cNvSpPr txBox="1"/>
          <p:nvPr/>
        </p:nvSpPr>
        <p:spPr>
          <a:xfrm>
            <a:off x="5109948" y="3380397"/>
            <a:ext cx="870751" cy="523220"/>
          </a:xfrm>
          <a:prstGeom prst="rect">
            <a:avLst/>
          </a:prstGeom>
          <a:noFill/>
        </p:spPr>
        <p:txBody>
          <a:bodyPr wrap="none" rtlCol="0">
            <a:spAutoFit/>
          </a:bodyPr>
          <a:lstStyle/>
          <a:p>
            <a:r>
              <a:rPr lang="en-US" sz="2800" b="1" dirty="0"/>
              <a:t>50%</a:t>
            </a:r>
          </a:p>
        </p:txBody>
      </p:sp>
    </p:spTree>
    <p:extLst>
      <p:ext uri="{BB962C8B-B14F-4D97-AF65-F5344CB8AC3E}">
        <p14:creationId xmlns:p14="http://schemas.microsoft.com/office/powerpoint/2010/main" val="1954596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29E08-42BE-9543-D1F3-FE87FC4FE5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65669B-06AE-88F8-30A0-128FF819D2FC}"/>
              </a:ext>
            </a:extLst>
          </p:cNvPr>
          <p:cNvSpPr>
            <a:spLocks noGrp="1"/>
          </p:cNvSpPr>
          <p:nvPr>
            <p:ph type="title"/>
          </p:nvPr>
        </p:nvSpPr>
        <p:spPr/>
        <p:txBody>
          <a:bodyPr/>
          <a:lstStyle/>
          <a:p>
            <a:r>
              <a:rPr lang="en-US" b="1" dirty="0">
                <a:solidFill>
                  <a:srgbClr val="2E24F8"/>
                </a:solidFill>
              </a:rPr>
              <a:t>French use &amp; Work autonomy</a:t>
            </a:r>
          </a:p>
        </p:txBody>
      </p:sp>
      <p:sp>
        <p:nvSpPr>
          <p:cNvPr id="6" name="TextBox 5">
            <a:extLst>
              <a:ext uri="{FF2B5EF4-FFF2-40B4-BE49-F238E27FC236}">
                <a16:creationId xmlns:a16="http://schemas.microsoft.com/office/drawing/2014/main" id="{13A2DF43-84A1-F2EB-52AE-B222442D1CDD}"/>
              </a:ext>
            </a:extLst>
          </p:cNvPr>
          <p:cNvSpPr txBox="1"/>
          <p:nvPr/>
        </p:nvSpPr>
        <p:spPr>
          <a:xfrm>
            <a:off x="120127" y="4663738"/>
            <a:ext cx="11951745" cy="1754326"/>
          </a:xfrm>
          <a:prstGeom prst="rect">
            <a:avLst/>
          </a:prstGeom>
          <a:noFill/>
        </p:spPr>
        <p:txBody>
          <a:bodyPr wrap="square" rtlCol="0">
            <a:spAutoFit/>
          </a:bodyPr>
          <a:lstStyle/>
          <a:p>
            <a:pPr marL="285750" indent="-285750">
              <a:buFont typeface="Arial" panose="020B0604020202020204" pitchFamily="34" charset="0"/>
              <a:buChar char="•"/>
            </a:pPr>
            <a:r>
              <a:rPr lang="en-US" sz="2400" dirty="0"/>
              <a:t>Intervention did </a:t>
            </a:r>
            <a:r>
              <a:rPr lang="en-US" sz="2400" b="1" dirty="0"/>
              <a:t>not rise </a:t>
            </a:r>
            <a:r>
              <a:rPr lang="en-US" sz="2400" dirty="0"/>
              <a:t>scores in our </a:t>
            </a:r>
            <a:r>
              <a:rPr lang="en-US" sz="2400" b="1" dirty="0"/>
              <a:t>French test </a:t>
            </a:r>
            <a:r>
              <a:rPr lang="en-US" sz="2400" dirty="0"/>
              <a:t>(listening &amp; reading comprehension)</a:t>
            </a:r>
          </a:p>
          <a:p>
            <a:pPr marL="342900" indent="-342900">
              <a:buFont typeface="Wingdings" panose="05000000000000000000" pitchFamily="2" charset="2"/>
              <a:buChar char="à"/>
            </a:pPr>
            <a:r>
              <a:rPr lang="en-US" sz="2400" b="1" dirty="0"/>
              <a:t>Caveat</a:t>
            </a:r>
            <a:r>
              <a:rPr lang="en-US" sz="2400" dirty="0"/>
              <a:t>: test did not measure </a:t>
            </a:r>
            <a:r>
              <a:rPr lang="en-US" sz="2400" b="1" u="sng" dirty="0"/>
              <a:t>oral skills</a:t>
            </a:r>
            <a:r>
              <a:rPr lang="en-US" sz="2400" dirty="0"/>
              <a:t>, which PARLE could have impacted strongly</a:t>
            </a:r>
          </a:p>
          <a:p>
            <a:r>
              <a:rPr lang="en-US" sz="1200" dirty="0"/>
              <a:t> </a:t>
            </a:r>
          </a:p>
          <a:p>
            <a:pPr marL="285750" indent="-285750" algn="just">
              <a:buFont typeface="Arial" panose="020B0604020202020204" pitchFamily="34" charset="0"/>
              <a:buChar char="•"/>
            </a:pPr>
            <a:r>
              <a:rPr lang="en-US" sz="2400" dirty="0"/>
              <a:t>Intervention did </a:t>
            </a:r>
            <a:r>
              <a:rPr lang="en-US" sz="2400" b="1" dirty="0"/>
              <a:t>not rise job autonomy </a:t>
            </a:r>
            <a:r>
              <a:rPr lang="en-US" sz="2400" dirty="0"/>
              <a:t>or </a:t>
            </a:r>
            <a:r>
              <a:rPr lang="en-US" sz="2400" b="1" dirty="0"/>
              <a:t>job intensity </a:t>
            </a:r>
          </a:p>
          <a:p>
            <a:r>
              <a:rPr lang="en-US" sz="2400" b="1" dirty="0">
                <a:sym typeface="Wingdings" panose="05000000000000000000" pitchFamily="2" charset="2"/>
              </a:rPr>
              <a:t> </a:t>
            </a:r>
            <a:r>
              <a:rPr lang="en-US" sz="2400" b="1" dirty="0"/>
              <a:t>Caveat</a:t>
            </a:r>
            <a:r>
              <a:rPr lang="en-US" sz="2400" dirty="0"/>
              <a:t>: survey took place one month after intervention, too early to assess impact</a:t>
            </a:r>
          </a:p>
        </p:txBody>
      </p:sp>
      <p:pic>
        <p:nvPicPr>
          <p:cNvPr id="8" name="Picture 7">
            <a:extLst>
              <a:ext uri="{FF2B5EF4-FFF2-40B4-BE49-F238E27FC236}">
                <a16:creationId xmlns:a16="http://schemas.microsoft.com/office/drawing/2014/main" id="{491AD185-5037-EA86-68F9-2D8B6A1BF582}"/>
              </a:ext>
            </a:extLst>
          </p:cNvPr>
          <p:cNvPicPr>
            <a:picLocks noChangeAspect="1"/>
          </p:cNvPicPr>
          <p:nvPr/>
        </p:nvPicPr>
        <p:blipFill>
          <a:blip r:embed="rId3"/>
          <a:stretch>
            <a:fillRect/>
          </a:stretch>
        </p:blipFill>
        <p:spPr>
          <a:xfrm>
            <a:off x="428305" y="1409432"/>
            <a:ext cx="5436629" cy="3200400"/>
          </a:xfrm>
          <a:prstGeom prst="rect">
            <a:avLst/>
          </a:prstGeom>
        </p:spPr>
      </p:pic>
      <p:pic>
        <p:nvPicPr>
          <p:cNvPr id="12" name="Picture 11">
            <a:extLst>
              <a:ext uri="{FF2B5EF4-FFF2-40B4-BE49-F238E27FC236}">
                <a16:creationId xmlns:a16="http://schemas.microsoft.com/office/drawing/2014/main" id="{1298971B-98F6-6E91-D27D-253D2100FA47}"/>
              </a:ext>
            </a:extLst>
          </p:cNvPr>
          <p:cNvPicPr>
            <a:picLocks noChangeAspect="1"/>
          </p:cNvPicPr>
          <p:nvPr/>
        </p:nvPicPr>
        <p:blipFill>
          <a:blip r:embed="rId4"/>
          <a:stretch>
            <a:fillRect/>
          </a:stretch>
        </p:blipFill>
        <p:spPr>
          <a:xfrm>
            <a:off x="6156510" y="1546327"/>
            <a:ext cx="5197290" cy="3063505"/>
          </a:xfrm>
          <a:prstGeom prst="rect">
            <a:avLst/>
          </a:prstGeom>
        </p:spPr>
      </p:pic>
      <p:sp>
        <p:nvSpPr>
          <p:cNvPr id="13" name="TextBox 12">
            <a:extLst>
              <a:ext uri="{FF2B5EF4-FFF2-40B4-BE49-F238E27FC236}">
                <a16:creationId xmlns:a16="http://schemas.microsoft.com/office/drawing/2014/main" id="{3CF697F0-076A-E21A-4F16-D654E0D036A9}"/>
              </a:ext>
            </a:extLst>
          </p:cNvPr>
          <p:cNvSpPr txBox="1"/>
          <p:nvPr/>
        </p:nvSpPr>
        <p:spPr>
          <a:xfrm>
            <a:off x="2517289" y="1546327"/>
            <a:ext cx="2026067" cy="523220"/>
          </a:xfrm>
          <a:prstGeom prst="rect">
            <a:avLst/>
          </a:prstGeom>
          <a:noFill/>
        </p:spPr>
        <p:txBody>
          <a:bodyPr wrap="none" rtlCol="0">
            <a:spAutoFit/>
          </a:bodyPr>
          <a:lstStyle/>
          <a:p>
            <a:r>
              <a:rPr lang="en-US" sz="2800" b="1" dirty="0"/>
              <a:t>Test scores</a:t>
            </a:r>
          </a:p>
        </p:txBody>
      </p:sp>
      <p:sp>
        <p:nvSpPr>
          <p:cNvPr id="14" name="TextBox 13">
            <a:extLst>
              <a:ext uri="{FF2B5EF4-FFF2-40B4-BE49-F238E27FC236}">
                <a16:creationId xmlns:a16="http://schemas.microsoft.com/office/drawing/2014/main" id="{AA7D8572-D4F2-FC5B-7062-37981DBC1754}"/>
              </a:ext>
            </a:extLst>
          </p:cNvPr>
          <p:cNvSpPr txBox="1"/>
          <p:nvPr/>
        </p:nvSpPr>
        <p:spPr>
          <a:xfrm>
            <a:off x="7252447" y="1663276"/>
            <a:ext cx="3694153" cy="523220"/>
          </a:xfrm>
          <a:prstGeom prst="rect">
            <a:avLst/>
          </a:prstGeom>
          <a:noFill/>
        </p:spPr>
        <p:txBody>
          <a:bodyPr wrap="none" rtlCol="0">
            <a:spAutoFit/>
          </a:bodyPr>
          <a:lstStyle/>
          <a:p>
            <a:r>
              <a:rPr lang="en-US" sz="2800" b="1" dirty="0"/>
              <a:t>Job-search autonomy</a:t>
            </a:r>
          </a:p>
        </p:txBody>
      </p:sp>
    </p:spTree>
    <p:extLst>
      <p:ext uri="{BB962C8B-B14F-4D97-AF65-F5344CB8AC3E}">
        <p14:creationId xmlns:p14="http://schemas.microsoft.com/office/powerpoint/2010/main" val="2522464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2897-C1E5-0D77-116A-5918CA2F9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54C52-EE9A-1E5F-9232-99A9FC7BB63C}"/>
              </a:ext>
            </a:extLst>
          </p:cNvPr>
          <p:cNvSpPr>
            <a:spLocks noGrp="1"/>
          </p:cNvSpPr>
          <p:nvPr>
            <p:ph type="title"/>
          </p:nvPr>
        </p:nvSpPr>
        <p:spPr/>
        <p:txBody>
          <a:bodyPr/>
          <a:lstStyle/>
          <a:p>
            <a:r>
              <a:rPr lang="en-US" b="1" dirty="0">
                <a:solidFill>
                  <a:srgbClr val="2E24F8"/>
                </a:solidFill>
              </a:rPr>
              <a:t>Aspirations &amp; social integration</a:t>
            </a:r>
          </a:p>
        </p:txBody>
      </p:sp>
      <p:sp>
        <p:nvSpPr>
          <p:cNvPr id="3" name="TextBox 2">
            <a:extLst>
              <a:ext uri="{FF2B5EF4-FFF2-40B4-BE49-F238E27FC236}">
                <a16:creationId xmlns:a16="http://schemas.microsoft.com/office/drawing/2014/main" id="{9A91F253-4D01-AEA4-3FC8-EA727BA92C11}"/>
              </a:ext>
            </a:extLst>
          </p:cNvPr>
          <p:cNvSpPr txBox="1"/>
          <p:nvPr/>
        </p:nvSpPr>
        <p:spPr>
          <a:xfrm>
            <a:off x="182880" y="5131398"/>
            <a:ext cx="11442491" cy="923330"/>
          </a:xfrm>
          <a:prstGeom prst="rect">
            <a:avLst/>
          </a:prstGeom>
          <a:noFill/>
        </p:spPr>
        <p:txBody>
          <a:bodyPr wrap="none" rtlCol="0">
            <a:spAutoFit/>
          </a:bodyPr>
          <a:lstStyle/>
          <a:p>
            <a:pPr marL="285750" indent="-285750">
              <a:buFont typeface="Arial" panose="020B0604020202020204" pitchFamily="34" charset="0"/>
              <a:buChar char="•"/>
            </a:pPr>
            <a:r>
              <a:rPr lang="en-US" sz="2600" dirty="0"/>
              <a:t>Intervention </a:t>
            </a:r>
            <a:r>
              <a:rPr lang="en-US" sz="2600" b="1" dirty="0"/>
              <a:t>increased learning </a:t>
            </a:r>
            <a:r>
              <a:rPr lang="en-US" sz="2600" dirty="0"/>
              <a:t>and</a:t>
            </a:r>
            <a:r>
              <a:rPr lang="en-US" sz="2600" b="1" dirty="0"/>
              <a:t> job aspirations</a:t>
            </a:r>
            <a:r>
              <a:rPr lang="en-US" sz="2600" dirty="0"/>
              <a:t> </a:t>
            </a:r>
          </a:p>
          <a:p>
            <a:pPr marL="285750" indent="-285750">
              <a:buFont typeface="Arial" panose="020B0604020202020204" pitchFamily="34" charset="0"/>
              <a:buChar char="•"/>
            </a:pPr>
            <a:r>
              <a:rPr lang="en-US" sz="2800" dirty="0"/>
              <a:t>Intervention </a:t>
            </a:r>
            <a:r>
              <a:rPr lang="en-US" sz="2600" b="1" dirty="0"/>
              <a:t>improved</a:t>
            </a:r>
            <a:r>
              <a:rPr lang="en-US" sz="2600" dirty="0"/>
              <a:t> </a:t>
            </a:r>
            <a:r>
              <a:rPr lang="en-US" sz="2600" b="1" dirty="0"/>
              <a:t>social integration </a:t>
            </a:r>
            <a:r>
              <a:rPr lang="en-US" sz="2600" dirty="0"/>
              <a:t>and </a:t>
            </a:r>
            <a:r>
              <a:rPr lang="en-US" sz="2600" b="1" dirty="0"/>
              <a:t>attitudes</a:t>
            </a:r>
            <a:r>
              <a:rPr lang="en-US" sz="2600" dirty="0"/>
              <a:t> towards Europeans</a:t>
            </a:r>
          </a:p>
        </p:txBody>
      </p:sp>
      <p:pic>
        <p:nvPicPr>
          <p:cNvPr id="6" name="Picture 5">
            <a:extLst>
              <a:ext uri="{FF2B5EF4-FFF2-40B4-BE49-F238E27FC236}">
                <a16:creationId xmlns:a16="http://schemas.microsoft.com/office/drawing/2014/main" id="{2861A8AA-E08C-FD28-5E1B-79EFEA9B0D74}"/>
              </a:ext>
            </a:extLst>
          </p:cNvPr>
          <p:cNvPicPr>
            <a:picLocks noChangeAspect="1"/>
          </p:cNvPicPr>
          <p:nvPr/>
        </p:nvPicPr>
        <p:blipFill>
          <a:blip r:embed="rId2"/>
          <a:stretch>
            <a:fillRect/>
          </a:stretch>
        </p:blipFill>
        <p:spPr>
          <a:xfrm>
            <a:off x="341783" y="1812532"/>
            <a:ext cx="5075360" cy="3017782"/>
          </a:xfrm>
          <a:prstGeom prst="rect">
            <a:avLst/>
          </a:prstGeom>
        </p:spPr>
      </p:pic>
      <p:pic>
        <p:nvPicPr>
          <p:cNvPr id="8" name="Picture 7">
            <a:extLst>
              <a:ext uri="{FF2B5EF4-FFF2-40B4-BE49-F238E27FC236}">
                <a16:creationId xmlns:a16="http://schemas.microsoft.com/office/drawing/2014/main" id="{11B77743-5835-1101-0FEF-DE59C0D29316}"/>
              </a:ext>
            </a:extLst>
          </p:cNvPr>
          <p:cNvPicPr>
            <a:picLocks noChangeAspect="1"/>
          </p:cNvPicPr>
          <p:nvPr/>
        </p:nvPicPr>
        <p:blipFill>
          <a:blip r:embed="rId3"/>
          <a:stretch>
            <a:fillRect/>
          </a:stretch>
        </p:blipFill>
        <p:spPr>
          <a:xfrm>
            <a:off x="5936876" y="1913583"/>
            <a:ext cx="5159187" cy="2994920"/>
          </a:xfrm>
          <a:prstGeom prst="rect">
            <a:avLst/>
          </a:prstGeom>
        </p:spPr>
      </p:pic>
      <p:sp>
        <p:nvSpPr>
          <p:cNvPr id="9" name="TextBox 8">
            <a:extLst>
              <a:ext uri="{FF2B5EF4-FFF2-40B4-BE49-F238E27FC236}">
                <a16:creationId xmlns:a16="http://schemas.microsoft.com/office/drawing/2014/main" id="{9E2E67D5-6A66-78FC-6461-B0E54A4C14A0}"/>
              </a:ext>
            </a:extLst>
          </p:cNvPr>
          <p:cNvSpPr txBox="1"/>
          <p:nvPr/>
        </p:nvSpPr>
        <p:spPr>
          <a:xfrm>
            <a:off x="2002715" y="1812532"/>
            <a:ext cx="2046394" cy="523220"/>
          </a:xfrm>
          <a:prstGeom prst="rect">
            <a:avLst/>
          </a:prstGeom>
          <a:noFill/>
        </p:spPr>
        <p:txBody>
          <a:bodyPr wrap="none" rtlCol="0">
            <a:spAutoFit/>
          </a:bodyPr>
          <a:lstStyle/>
          <a:p>
            <a:r>
              <a:rPr lang="en-US" sz="2800" b="1" dirty="0"/>
              <a:t>Aspirations</a:t>
            </a:r>
          </a:p>
        </p:txBody>
      </p:sp>
      <p:sp>
        <p:nvSpPr>
          <p:cNvPr id="10" name="TextBox 9">
            <a:extLst>
              <a:ext uri="{FF2B5EF4-FFF2-40B4-BE49-F238E27FC236}">
                <a16:creationId xmlns:a16="http://schemas.microsoft.com/office/drawing/2014/main" id="{0F185BB6-BF38-547D-512E-4D846CBBC1A5}"/>
              </a:ext>
            </a:extLst>
          </p:cNvPr>
          <p:cNvSpPr txBox="1"/>
          <p:nvPr/>
        </p:nvSpPr>
        <p:spPr>
          <a:xfrm>
            <a:off x="7329543" y="1817779"/>
            <a:ext cx="3048912" cy="523220"/>
          </a:xfrm>
          <a:prstGeom prst="rect">
            <a:avLst/>
          </a:prstGeom>
          <a:noFill/>
        </p:spPr>
        <p:txBody>
          <a:bodyPr wrap="none" rtlCol="0">
            <a:spAutoFit/>
          </a:bodyPr>
          <a:lstStyle/>
          <a:p>
            <a:r>
              <a:rPr lang="en-US" sz="2800" b="1" dirty="0"/>
              <a:t>Social integration</a:t>
            </a:r>
          </a:p>
        </p:txBody>
      </p:sp>
    </p:spTree>
    <p:extLst>
      <p:ext uri="{BB962C8B-B14F-4D97-AF65-F5344CB8AC3E}">
        <p14:creationId xmlns:p14="http://schemas.microsoft.com/office/powerpoint/2010/main" val="3653216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2D997-5CAB-9C73-71FA-212C2283F456}"/>
              </a:ext>
            </a:extLst>
          </p:cNvPr>
          <p:cNvSpPr>
            <a:spLocks noGrp="1"/>
          </p:cNvSpPr>
          <p:nvPr>
            <p:ph type="title"/>
          </p:nvPr>
        </p:nvSpPr>
        <p:spPr>
          <a:xfrm>
            <a:off x="537882" y="268306"/>
            <a:ext cx="10515600" cy="1325563"/>
          </a:xfrm>
        </p:spPr>
        <p:txBody>
          <a:bodyPr/>
          <a:lstStyle/>
          <a:p>
            <a:r>
              <a:rPr lang="en-US" b="1" dirty="0">
                <a:solidFill>
                  <a:srgbClr val="2E24F8"/>
                </a:solidFill>
                <a:latin typeface="Cambria" panose="02040503050406030204" pitchFamily="18" charset="0"/>
                <a:ea typeface="Cambria" panose="02040503050406030204" pitchFamily="18" charset="0"/>
              </a:rPr>
              <a:t>Three take-home messages</a:t>
            </a:r>
          </a:p>
        </p:txBody>
      </p:sp>
      <p:sp>
        <p:nvSpPr>
          <p:cNvPr id="3" name="Content Placeholder 2">
            <a:extLst>
              <a:ext uri="{FF2B5EF4-FFF2-40B4-BE49-F238E27FC236}">
                <a16:creationId xmlns:a16="http://schemas.microsoft.com/office/drawing/2014/main" id="{F3ABD57B-410E-AF23-E57E-70B041E08B52}"/>
              </a:ext>
            </a:extLst>
          </p:cNvPr>
          <p:cNvSpPr>
            <a:spLocks noGrp="1"/>
          </p:cNvSpPr>
          <p:nvPr>
            <p:ph idx="1"/>
          </p:nvPr>
        </p:nvSpPr>
        <p:spPr>
          <a:xfrm>
            <a:off x="613186" y="1593869"/>
            <a:ext cx="11157921" cy="4351338"/>
          </a:xfrm>
        </p:spPr>
        <p:txBody>
          <a:bodyPr>
            <a:normAutofit fontScale="92500" lnSpcReduction="10000"/>
          </a:bodyPr>
          <a:lstStyle/>
          <a:p>
            <a:pPr marL="0" indent="0">
              <a:buNone/>
            </a:pPr>
            <a:r>
              <a:rPr lang="en-US" dirty="0">
                <a:latin typeface="Cambria" panose="02040503050406030204" pitchFamily="18" charset="0"/>
                <a:ea typeface="Cambria" panose="02040503050406030204" pitchFamily="18" charset="0"/>
              </a:rPr>
              <a:t>Interventions should not be judged by their intentions but by their real impact</a:t>
            </a:r>
          </a:p>
          <a:p>
            <a:pPr>
              <a:buFont typeface="Wingdings" panose="05000000000000000000" pitchFamily="2" charset="2"/>
              <a:buChar char="à"/>
            </a:pPr>
            <a:r>
              <a:rPr lang="en-US" dirty="0">
                <a:latin typeface="Cambria" panose="02040503050406030204" pitchFamily="18" charset="0"/>
                <a:ea typeface="Cambria" panose="02040503050406030204" pitchFamily="18" charset="0"/>
                <a:sym typeface="Wingdings" panose="05000000000000000000" pitchFamily="2" charset="2"/>
              </a:rPr>
              <a:t> </a:t>
            </a:r>
            <a:r>
              <a:rPr lang="en-US" b="1" dirty="0">
                <a:latin typeface="Cambria" panose="02040503050406030204" pitchFamily="18" charset="0"/>
                <a:ea typeface="Cambria" panose="02040503050406030204" pitchFamily="18" charset="0"/>
                <a:sym typeface="Wingdings" panose="05000000000000000000" pitchFamily="2" charset="2"/>
              </a:rPr>
              <a:t>Rigorous-evaluation</a:t>
            </a:r>
            <a:r>
              <a:rPr lang="en-US" dirty="0">
                <a:latin typeface="Cambria" panose="02040503050406030204" pitchFamily="18" charset="0"/>
                <a:ea typeface="Cambria" panose="02040503050406030204" pitchFamily="18" charset="0"/>
                <a:sym typeface="Wingdings" panose="05000000000000000000" pitchFamily="2" charset="2"/>
              </a:rPr>
              <a:t> is essential (ideally RCTs)</a:t>
            </a:r>
          </a:p>
          <a:p>
            <a:pPr marL="0" indent="0">
              <a:buNone/>
            </a:pPr>
            <a:endParaRPr lang="en-US" dirty="0">
              <a:latin typeface="Cambria" panose="02040503050406030204" pitchFamily="18" charset="0"/>
              <a:ea typeface="Cambria" panose="02040503050406030204" pitchFamily="18" charset="0"/>
              <a:sym typeface="Wingdings" panose="05000000000000000000" pitchFamily="2" charset="2"/>
            </a:endParaRPr>
          </a:p>
          <a:p>
            <a:pPr marL="0" indent="0">
              <a:buNone/>
            </a:pPr>
            <a:r>
              <a:rPr lang="en-US" dirty="0">
                <a:latin typeface="Cambria" panose="02040503050406030204" pitchFamily="18" charset="0"/>
                <a:ea typeface="Cambria" panose="02040503050406030204" pitchFamily="18" charset="0"/>
              </a:rPr>
              <a:t>To understand the full effects of policy or intervention, one needs to consider multiple dimensions and follow individuals over the long run</a:t>
            </a:r>
          </a:p>
          <a:p>
            <a:pPr>
              <a:buFont typeface="Wingdings" panose="05000000000000000000" pitchFamily="2" charset="2"/>
              <a:buChar char="à"/>
            </a:pPr>
            <a:r>
              <a:rPr lang="en-US" dirty="0">
                <a:latin typeface="Cambria" panose="02040503050406030204" pitchFamily="18" charset="0"/>
                <a:ea typeface="Cambria" panose="02040503050406030204" pitchFamily="18" charset="0"/>
                <a:sym typeface="Wingdings" panose="05000000000000000000" pitchFamily="2" charset="2"/>
              </a:rPr>
              <a:t>Access to </a:t>
            </a:r>
            <a:r>
              <a:rPr lang="en-US" b="1" dirty="0">
                <a:latin typeface="Cambria" panose="02040503050406030204" pitchFamily="18" charset="0"/>
                <a:ea typeface="Cambria" panose="02040503050406030204" pitchFamily="18" charset="0"/>
                <a:sym typeface="Wingdings" panose="05000000000000000000" pitchFamily="2" charset="2"/>
              </a:rPr>
              <a:t>(good quality) survey and administrative data </a:t>
            </a:r>
            <a:r>
              <a:rPr lang="en-US" dirty="0">
                <a:latin typeface="Cambria" panose="02040503050406030204" pitchFamily="18" charset="0"/>
                <a:ea typeface="Cambria" panose="02040503050406030204" pitchFamily="18" charset="0"/>
                <a:sym typeface="Wingdings" panose="05000000000000000000" pitchFamily="2" charset="2"/>
              </a:rPr>
              <a:t>is crucial</a:t>
            </a:r>
          </a:p>
          <a:p>
            <a:pPr>
              <a:buFont typeface="Wingdings" panose="05000000000000000000" pitchFamily="2" charset="2"/>
              <a:buChar char="à"/>
            </a:pPr>
            <a:endParaRPr lang="en-US" dirty="0">
              <a:latin typeface="Cambria" panose="02040503050406030204" pitchFamily="18" charset="0"/>
              <a:ea typeface="Cambria" panose="02040503050406030204" pitchFamily="18" charset="0"/>
            </a:endParaRPr>
          </a:p>
          <a:p>
            <a:pPr marL="0" indent="0">
              <a:buNone/>
            </a:pPr>
            <a:r>
              <a:rPr lang="en-US" dirty="0">
                <a:latin typeface="Cambria" panose="02040503050406030204" pitchFamily="18" charset="0"/>
                <a:ea typeface="Cambria" panose="02040503050406030204" pitchFamily="18" charset="0"/>
              </a:rPr>
              <a:t>To design effective measures and be able to evaluate them successfully, it is key to understand very well the context and to co-create solutions</a:t>
            </a:r>
          </a:p>
          <a:p>
            <a:pPr>
              <a:buFont typeface="Wingdings" panose="05000000000000000000" pitchFamily="2" charset="2"/>
              <a:buChar char="à"/>
            </a:pPr>
            <a:r>
              <a:rPr lang="en-US" dirty="0">
                <a:latin typeface="Cambria" panose="02040503050406030204" pitchFamily="18" charset="0"/>
                <a:ea typeface="Cambria" panose="02040503050406030204" pitchFamily="18" charset="0"/>
                <a:sym typeface="Wingdings" panose="05000000000000000000" pitchFamily="2" charset="2"/>
              </a:rPr>
              <a:t>Need for more </a:t>
            </a:r>
            <a:r>
              <a:rPr lang="en-US" b="1" dirty="0">
                <a:latin typeface="Cambria" panose="02040503050406030204" pitchFamily="18" charset="0"/>
                <a:ea typeface="Cambria" panose="02040503050406030204" pitchFamily="18" charset="0"/>
                <a:sym typeface="Wingdings" panose="05000000000000000000" pitchFamily="2" charset="2"/>
              </a:rPr>
              <a:t>collaboration</a:t>
            </a:r>
            <a:r>
              <a:rPr lang="en-US" dirty="0">
                <a:latin typeface="Cambria" panose="02040503050406030204" pitchFamily="18" charset="0"/>
                <a:ea typeface="Cambria" panose="02040503050406030204" pitchFamily="18" charset="0"/>
                <a:sym typeface="Wingdings" panose="05000000000000000000" pitchFamily="2" charset="2"/>
              </a:rPr>
              <a:t> with</a:t>
            </a:r>
            <a:r>
              <a:rPr lang="en-US" b="1" dirty="0">
                <a:latin typeface="Cambria" panose="02040503050406030204" pitchFamily="18" charset="0"/>
                <a:ea typeface="Cambria" panose="02040503050406030204" pitchFamily="18" charset="0"/>
              </a:rPr>
              <a:t> stake-holders </a:t>
            </a:r>
            <a:r>
              <a:rPr lang="en-US" dirty="0">
                <a:latin typeface="Cambria" panose="02040503050406030204" pitchFamily="18" charset="0"/>
                <a:ea typeface="Cambria" panose="02040503050406030204" pitchFamily="18" charset="0"/>
              </a:rPr>
              <a:t>and </a:t>
            </a:r>
            <a:r>
              <a:rPr lang="en-US" b="1" dirty="0">
                <a:latin typeface="Cambria" panose="02040503050406030204" pitchFamily="18" charset="0"/>
                <a:ea typeface="Cambria" panose="02040503050406030204" pitchFamily="18" charset="0"/>
              </a:rPr>
              <a:t>beneficiaries</a:t>
            </a:r>
          </a:p>
          <a:p>
            <a:pPr marL="0" indent="0">
              <a:buNone/>
            </a:pPr>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57559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2FA7B-FE82-A235-F05E-3BE6269C3D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98037-51F8-D5AB-201A-7C54B5AD82F5}"/>
              </a:ext>
            </a:extLst>
          </p:cNvPr>
          <p:cNvSpPr>
            <a:spLocks noGrp="1"/>
          </p:cNvSpPr>
          <p:nvPr>
            <p:ph type="title"/>
          </p:nvPr>
        </p:nvSpPr>
        <p:spPr>
          <a:xfrm>
            <a:off x="537882" y="268306"/>
            <a:ext cx="10515600" cy="1325563"/>
          </a:xfrm>
        </p:spPr>
        <p:txBody>
          <a:bodyPr/>
          <a:lstStyle/>
          <a:p>
            <a:r>
              <a:rPr lang="es-ES" b="1" dirty="0">
                <a:solidFill>
                  <a:srgbClr val="2E24F8"/>
                </a:solidFill>
                <a:latin typeface="Cambria" panose="02040503050406030204" pitchFamily="18" charset="0"/>
                <a:ea typeface="Cambria" panose="02040503050406030204" pitchFamily="18" charset="0"/>
              </a:rPr>
              <a:t> </a:t>
            </a:r>
            <a:endParaRPr lang="en-US" b="1" dirty="0">
              <a:solidFill>
                <a:srgbClr val="2E24F8"/>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E44D7454-FF72-035F-843D-C3A5E09044FF}"/>
              </a:ext>
            </a:extLst>
          </p:cNvPr>
          <p:cNvSpPr>
            <a:spLocks noGrp="1"/>
          </p:cNvSpPr>
          <p:nvPr>
            <p:ph idx="1"/>
          </p:nvPr>
        </p:nvSpPr>
        <p:spPr>
          <a:xfrm>
            <a:off x="613186" y="1593869"/>
            <a:ext cx="11157921" cy="4351338"/>
          </a:xfrm>
        </p:spPr>
        <p:txBody>
          <a:bodyPr>
            <a:normAutofit/>
          </a:bodyPr>
          <a:lstStyle/>
          <a:p>
            <a:pPr marL="0" indent="0">
              <a:buNone/>
            </a:pPr>
            <a:endParaRPr lang="en-US" b="1" dirty="0">
              <a:solidFill>
                <a:srgbClr val="2E24F8"/>
              </a:solidFill>
              <a:latin typeface="Cambria" panose="02040503050406030204" pitchFamily="18" charset="0"/>
              <a:ea typeface="Cambria" panose="02040503050406030204" pitchFamily="18" charset="0"/>
            </a:endParaRPr>
          </a:p>
          <a:p>
            <a:pPr marL="0" indent="0">
              <a:buNone/>
            </a:pPr>
            <a:endParaRPr lang="en-US" b="1" dirty="0">
              <a:solidFill>
                <a:srgbClr val="2E24F8"/>
              </a:solidFill>
              <a:latin typeface="Cambria" panose="02040503050406030204" pitchFamily="18" charset="0"/>
              <a:ea typeface="Cambria" panose="02040503050406030204" pitchFamily="18" charset="0"/>
            </a:endParaRPr>
          </a:p>
          <a:p>
            <a:pPr marL="0" indent="0">
              <a:buNone/>
            </a:pPr>
            <a:r>
              <a:rPr lang="en-US" sz="5400" b="1" dirty="0">
                <a:solidFill>
                  <a:srgbClr val="2E24F8"/>
                </a:solidFill>
                <a:latin typeface="Cambria" panose="02040503050406030204" pitchFamily="18" charset="0"/>
                <a:ea typeface="Cambria" panose="02040503050406030204" pitchFamily="18" charset="0"/>
              </a:rPr>
              <a:t>Thank you</a:t>
            </a:r>
            <a:endParaRPr lang="en-US" sz="5400"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46664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325DC-E5F3-AA9F-B57E-024F38E9C86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D18E64-C38D-5D53-4907-926BEF1891EF}"/>
              </a:ext>
            </a:extLst>
          </p:cNvPr>
          <p:cNvSpPr>
            <a:spLocks noGrp="1"/>
          </p:cNvSpPr>
          <p:nvPr>
            <p:ph type="title"/>
          </p:nvPr>
        </p:nvSpPr>
        <p:spPr/>
        <p:txBody>
          <a:bodyPr>
            <a:normAutofit/>
          </a:bodyPr>
          <a:lstStyle/>
          <a:p>
            <a:r>
              <a:rPr lang="en-US" b="1" dirty="0">
                <a:solidFill>
                  <a:srgbClr val="2E24F8"/>
                </a:solidFill>
                <a:latin typeface="Candara" panose="020E0502030303020204" pitchFamily="34" charset="0"/>
                <a:cs typeface="Arial" panose="020B0604020202020204" pitchFamily="34" charset="0"/>
              </a:rPr>
              <a:t>The Challenge of Refugee Integration</a:t>
            </a:r>
            <a:endParaRPr lang="fr-FR" b="1" dirty="0">
              <a:solidFill>
                <a:srgbClr val="2E24F8"/>
              </a:solidFill>
              <a:latin typeface="Candara" panose="020E0502030303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3594F31E-3FE5-DA89-9796-1B476D6317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381" y="2731366"/>
            <a:ext cx="914400" cy="914400"/>
          </a:xfrm>
          <a:prstGeom prst="rect">
            <a:avLst/>
          </a:prstGeom>
        </p:spPr>
      </p:pic>
      <p:pic>
        <p:nvPicPr>
          <p:cNvPr id="15" name="Picture 14">
            <a:extLst>
              <a:ext uri="{FF2B5EF4-FFF2-40B4-BE49-F238E27FC236}">
                <a16:creationId xmlns:a16="http://schemas.microsoft.com/office/drawing/2014/main" id="{52134464-12E6-3730-6FE0-0178E858712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381" y="3449250"/>
            <a:ext cx="914400" cy="914400"/>
          </a:xfrm>
          <a:prstGeom prst="rect">
            <a:avLst/>
          </a:prstGeom>
        </p:spPr>
      </p:pic>
      <p:pic>
        <p:nvPicPr>
          <p:cNvPr id="16" name="Picture 15">
            <a:extLst>
              <a:ext uri="{FF2B5EF4-FFF2-40B4-BE49-F238E27FC236}">
                <a16:creationId xmlns:a16="http://schemas.microsoft.com/office/drawing/2014/main" id="{2773C181-4486-2CB1-BA92-F400E62AC47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3449250"/>
            <a:ext cx="914400" cy="914400"/>
          </a:xfrm>
          <a:prstGeom prst="rect">
            <a:avLst/>
          </a:prstGeom>
        </p:spPr>
      </p:pic>
      <p:pic>
        <p:nvPicPr>
          <p:cNvPr id="17" name="Picture 16">
            <a:extLst>
              <a:ext uri="{FF2B5EF4-FFF2-40B4-BE49-F238E27FC236}">
                <a16:creationId xmlns:a16="http://schemas.microsoft.com/office/drawing/2014/main" id="{1294A8D2-7376-840B-C456-DE515DB6D2F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2731366"/>
            <a:ext cx="914400" cy="914400"/>
          </a:xfrm>
          <a:prstGeom prst="rect">
            <a:avLst/>
          </a:prstGeom>
        </p:spPr>
      </p:pic>
      <p:pic>
        <p:nvPicPr>
          <p:cNvPr id="18" name="Picture 17">
            <a:extLst>
              <a:ext uri="{FF2B5EF4-FFF2-40B4-BE49-F238E27FC236}">
                <a16:creationId xmlns:a16="http://schemas.microsoft.com/office/drawing/2014/main" id="{AB456A16-2C2A-A01E-C3DD-855CC4DF6E6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1591" y="2685496"/>
            <a:ext cx="914400" cy="914400"/>
          </a:xfrm>
          <a:prstGeom prst="rect">
            <a:avLst/>
          </a:prstGeom>
        </p:spPr>
      </p:pic>
      <p:pic>
        <p:nvPicPr>
          <p:cNvPr id="24" name="Picture 23">
            <a:extLst>
              <a:ext uri="{FF2B5EF4-FFF2-40B4-BE49-F238E27FC236}">
                <a16:creationId xmlns:a16="http://schemas.microsoft.com/office/drawing/2014/main" id="{B18D56A7-3FDF-F54D-EC4C-D02ADC044E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43731" y="3387337"/>
            <a:ext cx="914400" cy="914400"/>
          </a:xfrm>
          <a:prstGeom prst="rect">
            <a:avLst/>
          </a:prstGeom>
        </p:spPr>
      </p:pic>
      <p:pic>
        <p:nvPicPr>
          <p:cNvPr id="31" name="Picture 30">
            <a:extLst>
              <a:ext uri="{FF2B5EF4-FFF2-40B4-BE49-F238E27FC236}">
                <a16:creationId xmlns:a16="http://schemas.microsoft.com/office/drawing/2014/main" id="{55C81293-AD68-7274-9290-A6F2D375D4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1878" y="2668062"/>
            <a:ext cx="914400" cy="914400"/>
          </a:xfrm>
          <a:prstGeom prst="rect">
            <a:avLst/>
          </a:prstGeom>
        </p:spPr>
      </p:pic>
      <p:pic>
        <p:nvPicPr>
          <p:cNvPr id="33" name="Picture 32">
            <a:extLst>
              <a:ext uri="{FF2B5EF4-FFF2-40B4-BE49-F238E27FC236}">
                <a16:creationId xmlns:a16="http://schemas.microsoft.com/office/drawing/2014/main" id="{C06444BF-FD7C-2E74-13F1-C0A1939F000E}"/>
              </a:ext>
            </a:extLst>
          </p:cNvPr>
          <p:cNvPicPr>
            <a:picLocks noChangeAspect="1"/>
          </p:cNvPicPr>
          <p:nvPr/>
        </p:nvPicPr>
        <p:blipFill>
          <a:blip r:embed="rId5"/>
          <a:stretch>
            <a:fillRect/>
          </a:stretch>
        </p:blipFill>
        <p:spPr>
          <a:xfrm>
            <a:off x="3767377" y="2800412"/>
            <a:ext cx="372728" cy="666847"/>
          </a:xfrm>
          <a:prstGeom prst="rect">
            <a:avLst/>
          </a:prstGeom>
        </p:spPr>
      </p:pic>
      <p:pic>
        <p:nvPicPr>
          <p:cNvPr id="34" name="Picture 33">
            <a:extLst>
              <a:ext uri="{FF2B5EF4-FFF2-40B4-BE49-F238E27FC236}">
                <a16:creationId xmlns:a16="http://schemas.microsoft.com/office/drawing/2014/main" id="{1713BABC-DF9C-A885-A9CB-8C0774BCBB0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485" y="3403380"/>
            <a:ext cx="914400" cy="914400"/>
          </a:xfrm>
          <a:prstGeom prst="rect">
            <a:avLst/>
          </a:prstGeom>
        </p:spPr>
      </p:pic>
      <p:pic>
        <p:nvPicPr>
          <p:cNvPr id="36" name="Picture 35">
            <a:extLst>
              <a:ext uri="{FF2B5EF4-FFF2-40B4-BE49-F238E27FC236}">
                <a16:creationId xmlns:a16="http://schemas.microsoft.com/office/drawing/2014/main" id="{472DB8B1-7D44-568B-0922-1B81EDB1C31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76395" y="3419423"/>
            <a:ext cx="914400" cy="914400"/>
          </a:xfrm>
          <a:prstGeom prst="rect">
            <a:avLst/>
          </a:prstGeom>
        </p:spPr>
      </p:pic>
      <p:pic>
        <p:nvPicPr>
          <p:cNvPr id="37" name="Picture 36">
            <a:extLst>
              <a:ext uri="{FF2B5EF4-FFF2-40B4-BE49-F238E27FC236}">
                <a16:creationId xmlns:a16="http://schemas.microsoft.com/office/drawing/2014/main" id="{A9A8F472-E514-DB13-F5BB-375DE02B6F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29331" y="2685496"/>
            <a:ext cx="914400" cy="914400"/>
          </a:xfrm>
          <a:prstGeom prst="rect">
            <a:avLst/>
          </a:prstGeom>
        </p:spPr>
      </p:pic>
      <p:pic>
        <p:nvPicPr>
          <p:cNvPr id="38" name="Picture 37">
            <a:extLst>
              <a:ext uri="{FF2B5EF4-FFF2-40B4-BE49-F238E27FC236}">
                <a16:creationId xmlns:a16="http://schemas.microsoft.com/office/drawing/2014/main" id="{A25FF7A7-4895-DE01-681A-54B2AE032D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43731" y="2685496"/>
            <a:ext cx="914400" cy="914400"/>
          </a:xfrm>
          <a:prstGeom prst="rect">
            <a:avLst/>
          </a:prstGeom>
        </p:spPr>
      </p:pic>
      <p:pic>
        <p:nvPicPr>
          <p:cNvPr id="39" name="Picture 38">
            <a:extLst>
              <a:ext uri="{FF2B5EF4-FFF2-40B4-BE49-F238E27FC236}">
                <a16:creationId xmlns:a16="http://schemas.microsoft.com/office/drawing/2014/main" id="{981BA17A-AC60-978A-B197-7D4D4DB3EA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27664" y="3419423"/>
            <a:ext cx="914400" cy="914400"/>
          </a:xfrm>
          <a:prstGeom prst="rect">
            <a:avLst/>
          </a:prstGeom>
        </p:spPr>
      </p:pic>
      <p:cxnSp>
        <p:nvCxnSpPr>
          <p:cNvPr id="44" name="Straight Connector 43">
            <a:extLst>
              <a:ext uri="{FF2B5EF4-FFF2-40B4-BE49-F238E27FC236}">
                <a16:creationId xmlns:a16="http://schemas.microsoft.com/office/drawing/2014/main" id="{0F1809F4-D67B-BA4E-2A13-2F39CA4D028D}"/>
              </a:ext>
            </a:extLst>
          </p:cNvPr>
          <p:cNvCxnSpPr/>
          <p:nvPr/>
        </p:nvCxnSpPr>
        <p:spPr>
          <a:xfrm>
            <a:off x="2307696"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DED53A2-514C-8AF2-3DC5-00B3A83AF0C9}"/>
              </a:ext>
            </a:extLst>
          </p:cNvPr>
          <p:cNvCxnSpPr/>
          <p:nvPr/>
        </p:nvCxnSpPr>
        <p:spPr>
          <a:xfrm>
            <a:off x="4431411"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pic>
        <p:nvPicPr>
          <p:cNvPr id="50" name="Picture 49">
            <a:extLst>
              <a:ext uri="{FF2B5EF4-FFF2-40B4-BE49-F238E27FC236}">
                <a16:creationId xmlns:a16="http://schemas.microsoft.com/office/drawing/2014/main" id="{9309FFEA-A0FF-809A-217C-79D944FA4C9D}"/>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16234" y="5184840"/>
            <a:ext cx="914400" cy="914400"/>
          </a:xfrm>
          <a:prstGeom prst="rect">
            <a:avLst/>
          </a:prstGeom>
        </p:spPr>
      </p:pic>
      <p:pic>
        <p:nvPicPr>
          <p:cNvPr id="51" name="Picture 50">
            <a:extLst>
              <a:ext uri="{FF2B5EF4-FFF2-40B4-BE49-F238E27FC236}">
                <a16:creationId xmlns:a16="http://schemas.microsoft.com/office/drawing/2014/main" id="{AB763B10-65FB-2310-2C49-16B72F8872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6234" y="5902724"/>
            <a:ext cx="914400" cy="914400"/>
          </a:xfrm>
          <a:prstGeom prst="rect">
            <a:avLst/>
          </a:prstGeom>
        </p:spPr>
      </p:pic>
      <p:pic>
        <p:nvPicPr>
          <p:cNvPr id="52" name="Picture 51">
            <a:extLst>
              <a:ext uri="{FF2B5EF4-FFF2-40B4-BE49-F238E27FC236}">
                <a16:creationId xmlns:a16="http://schemas.microsoft.com/office/drawing/2014/main" id="{77E7CE3B-1A24-DACF-67C8-D229F718211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0634" y="5902724"/>
            <a:ext cx="914400" cy="914400"/>
          </a:xfrm>
          <a:prstGeom prst="rect">
            <a:avLst/>
          </a:prstGeom>
        </p:spPr>
      </p:pic>
      <p:pic>
        <p:nvPicPr>
          <p:cNvPr id="54" name="Picture 53">
            <a:extLst>
              <a:ext uri="{FF2B5EF4-FFF2-40B4-BE49-F238E27FC236}">
                <a16:creationId xmlns:a16="http://schemas.microsoft.com/office/drawing/2014/main" id="{F6DC4A04-1EAD-49B1-98F6-6C74F98AE8D2}"/>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65444" y="5138970"/>
            <a:ext cx="914400" cy="914400"/>
          </a:xfrm>
          <a:prstGeom prst="rect">
            <a:avLst/>
          </a:prstGeom>
        </p:spPr>
      </p:pic>
      <p:pic>
        <p:nvPicPr>
          <p:cNvPr id="55" name="Picture 54">
            <a:extLst>
              <a:ext uri="{FF2B5EF4-FFF2-40B4-BE49-F238E27FC236}">
                <a16:creationId xmlns:a16="http://schemas.microsoft.com/office/drawing/2014/main" id="{66432EE9-9C50-F2CA-6AB7-8BC789C8090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7584" y="5840811"/>
            <a:ext cx="914400" cy="914400"/>
          </a:xfrm>
          <a:prstGeom prst="rect">
            <a:avLst/>
          </a:prstGeom>
        </p:spPr>
      </p:pic>
      <p:pic>
        <p:nvPicPr>
          <p:cNvPr id="59" name="Picture 58">
            <a:extLst>
              <a:ext uri="{FF2B5EF4-FFF2-40B4-BE49-F238E27FC236}">
                <a16:creationId xmlns:a16="http://schemas.microsoft.com/office/drawing/2014/main" id="{63E72E6B-7CF8-6987-0986-EB4D069A6D22}"/>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225731" y="5121536"/>
            <a:ext cx="914400" cy="914400"/>
          </a:xfrm>
          <a:prstGeom prst="rect">
            <a:avLst/>
          </a:prstGeom>
        </p:spPr>
      </p:pic>
      <p:pic>
        <p:nvPicPr>
          <p:cNvPr id="60" name="Picture 59">
            <a:extLst>
              <a:ext uri="{FF2B5EF4-FFF2-40B4-BE49-F238E27FC236}">
                <a16:creationId xmlns:a16="http://schemas.microsoft.com/office/drawing/2014/main" id="{34467863-1330-A968-A187-DA002256D20F}"/>
              </a:ext>
            </a:extLst>
          </p:cNvPr>
          <p:cNvPicPr>
            <a:picLocks noChangeAspect="1"/>
          </p:cNvPicPr>
          <p:nvPr/>
        </p:nvPicPr>
        <p:blipFill>
          <a:blip r:embed="rId5"/>
          <a:stretch>
            <a:fillRect/>
          </a:stretch>
        </p:blipFill>
        <p:spPr>
          <a:xfrm>
            <a:off x="3701230" y="5253886"/>
            <a:ext cx="372728" cy="666847"/>
          </a:xfrm>
          <a:prstGeom prst="rect">
            <a:avLst/>
          </a:prstGeom>
        </p:spPr>
      </p:pic>
      <p:pic>
        <p:nvPicPr>
          <p:cNvPr id="61" name="Picture 60">
            <a:extLst>
              <a:ext uri="{FF2B5EF4-FFF2-40B4-BE49-F238E27FC236}">
                <a16:creationId xmlns:a16="http://schemas.microsoft.com/office/drawing/2014/main" id="{EB0B5784-0A3C-48BF-3347-9B75035AFE3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5338" y="5856854"/>
            <a:ext cx="914400" cy="914400"/>
          </a:xfrm>
          <a:prstGeom prst="rect">
            <a:avLst/>
          </a:prstGeom>
        </p:spPr>
      </p:pic>
      <p:pic>
        <p:nvPicPr>
          <p:cNvPr id="63" name="Picture 62">
            <a:extLst>
              <a:ext uri="{FF2B5EF4-FFF2-40B4-BE49-F238E27FC236}">
                <a16:creationId xmlns:a16="http://schemas.microsoft.com/office/drawing/2014/main" id="{3BACB88D-47AA-B3CC-44C2-A8E91268BBBB}"/>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463184" y="5138970"/>
            <a:ext cx="914400" cy="914400"/>
          </a:xfrm>
          <a:prstGeom prst="rect">
            <a:avLst/>
          </a:prstGeom>
        </p:spPr>
      </p:pic>
      <p:pic>
        <p:nvPicPr>
          <p:cNvPr id="64" name="Picture 63">
            <a:extLst>
              <a:ext uri="{FF2B5EF4-FFF2-40B4-BE49-F238E27FC236}">
                <a16:creationId xmlns:a16="http://schemas.microsoft.com/office/drawing/2014/main" id="{856B89A1-B221-0F7C-49B2-E517807A51FC}"/>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377584" y="5138970"/>
            <a:ext cx="914400" cy="914400"/>
          </a:xfrm>
          <a:prstGeom prst="rect">
            <a:avLst/>
          </a:prstGeom>
        </p:spPr>
      </p:pic>
      <p:cxnSp>
        <p:nvCxnSpPr>
          <p:cNvPr id="66" name="Straight Connector 65">
            <a:extLst>
              <a:ext uri="{FF2B5EF4-FFF2-40B4-BE49-F238E27FC236}">
                <a16:creationId xmlns:a16="http://schemas.microsoft.com/office/drawing/2014/main" id="{3ADB37B1-D487-17D0-93FE-AF156A948159}"/>
              </a:ext>
            </a:extLst>
          </p:cNvPr>
          <p:cNvCxnSpPr/>
          <p:nvPr/>
        </p:nvCxnSpPr>
        <p:spPr>
          <a:xfrm>
            <a:off x="2241549"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EBC6A78-72B2-8F50-C892-315459B530E7}"/>
              </a:ext>
            </a:extLst>
          </p:cNvPr>
          <p:cNvCxnSpPr/>
          <p:nvPr/>
        </p:nvCxnSpPr>
        <p:spPr>
          <a:xfrm>
            <a:off x="4365264"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B120730F-1E4C-2425-72F1-2E5CC99FE48D}"/>
              </a:ext>
            </a:extLst>
          </p:cNvPr>
          <p:cNvSpPr txBox="1"/>
          <p:nvPr/>
        </p:nvSpPr>
        <p:spPr>
          <a:xfrm>
            <a:off x="592791" y="4465796"/>
            <a:ext cx="5742854" cy="369332"/>
          </a:xfrm>
          <a:prstGeom prst="rect">
            <a:avLst/>
          </a:prstGeom>
          <a:noFill/>
        </p:spPr>
        <p:txBody>
          <a:bodyPr wrap="none" rtlCol="0">
            <a:spAutoFit/>
          </a:bodyPr>
          <a:lstStyle/>
          <a:p>
            <a:r>
              <a:rPr lang="en-US" b="1" dirty="0"/>
              <a:t>Average employment rate of non-EU immigrants in EU</a:t>
            </a:r>
          </a:p>
        </p:txBody>
      </p:sp>
      <p:pic>
        <p:nvPicPr>
          <p:cNvPr id="69" name="Picture 68">
            <a:extLst>
              <a:ext uri="{FF2B5EF4-FFF2-40B4-BE49-F238E27FC236}">
                <a16:creationId xmlns:a16="http://schemas.microsoft.com/office/drawing/2014/main" id="{CE7F54DA-6EBD-37F7-EF85-4FC66785D8B5}"/>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102016" y="5184840"/>
            <a:ext cx="914400" cy="914400"/>
          </a:xfrm>
          <a:prstGeom prst="rect">
            <a:avLst/>
          </a:prstGeom>
        </p:spPr>
      </p:pic>
      <p:pic>
        <p:nvPicPr>
          <p:cNvPr id="70" name="Picture 69">
            <a:extLst>
              <a:ext uri="{FF2B5EF4-FFF2-40B4-BE49-F238E27FC236}">
                <a16:creationId xmlns:a16="http://schemas.microsoft.com/office/drawing/2014/main" id="{007F83F8-4B1D-1CA1-8C8C-6138D8AC0C12}"/>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74487" y="5856854"/>
            <a:ext cx="914400" cy="914400"/>
          </a:xfrm>
          <a:prstGeom prst="rect">
            <a:avLst/>
          </a:prstGeom>
        </p:spPr>
      </p:pic>
      <p:pic>
        <p:nvPicPr>
          <p:cNvPr id="71" name="Picture 70">
            <a:extLst>
              <a:ext uri="{FF2B5EF4-FFF2-40B4-BE49-F238E27FC236}">
                <a16:creationId xmlns:a16="http://schemas.microsoft.com/office/drawing/2014/main" id="{0E2B4BB1-3E57-5ED7-DEAA-AE100EE81C86}"/>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07260" y="5863161"/>
            <a:ext cx="914400" cy="914400"/>
          </a:xfrm>
          <a:prstGeom prst="rect">
            <a:avLst/>
          </a:prstGeom>
        </p:spPr>
      </p:pic>
      <p:sp>
        <p:nvSpPr>
          <p:cNvPr id="2" name="TextBox 1">
            <a:extLst>
              <a:ext uri="{FF2B5EF4-FFF2-40B4-BE49-F238E27FC236}">
                <a16:creationId xmlns:a16="http://schemas.microsoft.com/office/drawing/2014/main" id="{6B1C9D9F-DC45-48DD-1C20-F3437CB45B97}"/>
              </a:ext>
            </a:extLst>
          </p:cNvPr>
          <p:cNvSpPr txBox="1"/>
          <p:nvPr/>
        </p:nvSpPr>
        <p:spPr>
          <a:xfrm>
            <a:off x="1341568" y="1950178"/>
            <a:ext cx="4646593" cy="369332"/>
          </a:xfrm>
          <a:prstGeom prst="rect">
            <a:avLst/>
          </a:prstGeom>
          <a:noFill/>
        </p:spPr>
        <p:txBody>
          <a:bodyPr wrap="none" rtlCol="0">
            <a:spAutoFit/>
          </a:bodyPr>
          <a:lstStyle/>
          <a:p>
            <a:r>
              <a:rPr lang="en-US" b="1" dirty="0"/>
              <a:t>Average employment rate of refugees in EU</a:t>
            </a:r>
          </a:p>
        </p:txBody>
      </p:sp>
      <p:sp>
        <p:nvSpPr>
          <p:cNvPr id="3" name="TextBox 2">
            <a:extLst>
              <a:ext uri="{FF2B5EF4-FFF2-40B4-BE49-F238E27FC236}">
                <a16:creationId xmlns:a16="http://schemas.microsoft.com/office/drawing/2014/main" id="{459D914E-9B1D-D105-0978-C1FFDEDFE572}"/>
              </a:ext>
            </a:extLst>
          </p:cNvPr>
          <p:cNvSpPr txBox="1"/>
          <p:nvPr/>
        </p:nvSpPr>
        <p:spPr>
          <a:xfrm>
            <a:off x="536367" y="2316164"/>
            <a:ext cx="1463862"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4" name="TextBox 3">
            <a:extLst>
              <a:ext uri="{FF2B5EF4-FFF2-40B4-BE49-F238E27FC236}">
                <a16:creationId xmlns:a16="http://schemas.microsoft.com/office/drawing/2014/main" id="{2B4EC99A-45ED-32EA-19AA-1DFF084FB8E0}"/>
              </a:ext>
            </a:extLst>
          </p:cNvPr>
          <p:cNvSpPr txBox="1"/>
          <p:nvPr/>
        </p:nvSpPr>
        <p:spPr>
          <a:xfrm>
            <a:off x="2553872" y="2316164"/>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6" name="TextBox 5">
            <a:extLst>
              <a:ext uri="{FF2B5EF4-FFF2-40B4-BE49-F238E27FC236}">
                <a16:creationId xmlns:a16="http://schemas.microsoft.com/office/drawing/2014/main" id="{768AB43F-D034-CE44-27C2-59EAFC2982F6}"/>
              </a:ext>
            </a:extLst>
          </p:cNvPr>
          <p:cNvSpPr txBox="1"/>
          <p:nvPr/>
        </p:nvSpPr>
        <p:spPr>
          <a:xfrm>
            <a:off x="4681731" y="2270294"/>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7" name="TextBox 6">
            <a:extLst>
              <a:ext uri="{FF2B5EF4-FFF2-40B4-BE49-F238E27FC236}">
                <a16:creationId xmlns:a16="http://schemas.microsoft.com/office/drawing/2014/main" id="{3020DA55-41D9-DC5B-0C4D-94C59C9D034F}"/>
              </a:ext>
            </a:extLst>
          </p:cNvPr>
          <p:cNvSpPr txBox="1"/>
          <p:nvPr/>
        </p:nvSpPr>
        <p:spPr>
          <a:xfrm>
            <a:off x="394931" y="4879716"/>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8" name="TextBox 7">
            <a:extLst>
              <a:ext uri="{FF2B5EF4-FFF2-40B4-BE49-F238E27FC236}">
                <a16:creationId xmlns:a16="http://schemas.microsoft.com/office/drawing/2014/main" id="{30C50582-EA43-3574-E058-3F232F06A959}"/>
              </a:ext>
            </a:extLst>
          </p:cNvPr>
          <p:cNvSpPr txBox="1"/>
          <p:nvPr/>
        </p:nvSpPr>
        <p:spPr>
          <a:xfrm>
            <a:off x="2412436" y="4879716"/>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9" name="TextBox 8">
            <a:extLst>
              <a:ext uri="{FF2B5EF4-FFF2-40B4-BE49-F238E27FC236}">
                <a16:creationId xmlns:a16="http://schemas.microsoft.com/office/drawing/2014/main" id="{E9918363-08A8-E224-D7B3-B51423B90B9E}"/>
              </a:ext>
            </a:extLst>
          </p:cNvPr>
          <p:cNvSpPr txBox="1"/>
          <p:nvPr/>
        </p:nvSpPr>
        <p:spPr>
          <a:xfrm>
            <a:off x="4540295" y="4833846"/>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11" name="TextBox 10">
            <a:extLst>
              <a:ext uri="{FF2B5EF4-FFF2-40B4-BE49-F238E27FC236}">
                <a16:creationId xmlns:a16="http://schemas.microsoft.com/office/drawing/2014/main" id="{8D9317C8-03F1-5449-188E-151C240ADA6E}"/>
              </a:ext>
            </a:extLst>
          </p:cNvPr>
          <p:cNvSpPr txBox="1"/>
          <p:nvPr/>
        </p:nvSpPr>
        <p:spPr>
          <a:xfrm>
            <a:off x="845321" y="3429000"/>
            <a:ext cx="870751" cy="523220"/>
          </a:xfrm>
          <a:prstGeom prst="rect">
            <a:avLst/>
          </a:prstGeom>
          <a:noFill/>
        </p:spPr>
        <p:txBody>
          <a:bodyPr wrap="none" rtlCol="0">
            <a:spAutoFit/>
          </a:bodyPr>
          <a:lstStyle/>
          <a:p>
            <a:r>
              <a:rPr lang="en-US" sz="2800" b="1" dirty="0"/>
              <a:t>25%</a:t>
            </a:r>
          </a:p>
        </p:txBody>
      </p:sp>
      <p:sp>
        <p:nvSpPr>
          <p:cNvPr id="12" name="TextBox 11">
            <a:extLst>
              <a:ext uri="{FF2B5EF4-FFF2-40B4-BE49-F238E27FC236}">
                <a16:creationId xmlns:a16="http://schemas.microsoft.com/office/drawing/2014/main" id="{425E31E1-88AB-13D5-B099-60FA8C3CE388}"/>
              </a:ext>
            </a:extLst>
          </p:cNvPr>
          <p:cNvSpPr txBox="1"/>
          <p:nvPr/>
        </p:nvSpPr>
        <p:spPr>
          <a:xfrm>
            <a:off x="3063437" y="3399864"/>
            <a:ext cx="870751" cy="523220"/>
          </a:xfrm>
          <a:prstGeom prst="rect">
            <a:avLst/>
          </a:prstGeom>
          <a:noFill/>
        </p:spPr>
        <p:txBody>
          <a:bodyPr wrap="none" rtlCol="0">
            <a:spAutoFit/>
          </a:bodyPr>
          <a:lstStyle/>
          <a:p>
            <a:r>
              <a:rPr lang="en-US" sz="2800" b="1" dirty="0"/>
              <a:t>35%</a:t>
            </a:r>
          </a:p>
        </p:txBody>
      </p:sp>
      <p:sp>
        <p:nvSpPr>
          <p:cNvPr id="13" name="TextBox 12">
            <a:extLst>
              <a:ext uri="{FF2B5EF4-FFF2-40B4-BE49-F238E27FC236}">
                <a16:creationId xmlns:a16="http://schemas.microsoft.com/office/drawing/2014/main" id="{7B84DC53-7F70-815C-C03A-9B099128E1B0}"/>
              </a:ext>
            </a:extLst>
          </p:cNvPr>
          <p:cNvSpPr txBox="1"/>
          <p:nvPr/>
        </p:nvSpPr>
        <p:spPr>
          <a:xfrm>
            <a:off x="5109948" y="3380397"/>
            <a:ext cx="870751" cy="523220"/>
          </a:xfrm>
          <a:prstGeom prst="rect">
            <a:avLst/>
          </a:prstGeom>
          <a:noFill/>
        </p:spPr>
        <p:txBody>
          <a:bodyPr wrap="none" rtlCol="0">
            <a:spAutoFit/>
          </a:bodyPr>
          <a:lstStyle/>
          <a:p>
            <a:r>
              <a:rPr lang="en-US" sz="2800" b="1" dirty="0"/>
              <a:t>50%</a:t>
            </a:r>
          </a:p>
        </p:txBody>
      </p:sp>
      <p:sp>
        <p:nvSpPr>
          <p:cNvPr id="19" name="TextBox 18">
            <a:extLst>
              <a:ext uri="{FF2B5EF4-FFF2-40B4-BE49-F238E27FC236}">
                <a16:creationId xmlns:a16="http://schemas.microsoft.com/office/drawing/2014/main" id="{B406F46D-432D-404E-4FBE-143E3A879C45}"/>
              </a:ext>
            </a:extLst>
          </p:cNvPr>
          <p:cNvSpPr txBox="1"/>
          <p:nvPr/>
        </p:nvSpPr>
        <p:spPr>
          <a:xfrm>
            <a:off x="792499" y="5838509"/>
            <a:ext cx="870751" cy="523220"/>
          </a:xfrm>
          <a:prstGeom prst="rect">
            <a:avLst/>
          </a:prstGeom>
          <a:noFill/>
        </p:spPr>
        <p:txBody>
          <a:bodyPr wrap="none" rtlCol="0">
            <a:spAutoFit/>
          </a:bodyPr>
          <a:lstStyle/>
          <a:p>
            <a:r>
              <a:rPr lang="en-US" sz="2800" b="1" dirty="0"/>
              <a:t>50%</a:t>
            </a:r>
          </a:p>
        </p:txBody>
      </p:sp>
      <p:sp>
        <p:nvSpPr>
          <p:cNvPr id="20" name="TextBox 19">
            <a:extLst>
              <a:ext uri="{FF2B5EF4-FFF2-40B4-BE49-F238E27FC236}">
                <a16:creationId xmlns:a16="http://schemas.microsoft.com/office/drawing/2014/main" id="{6205A299-E8DB-D4D7-7484-CABC8AC05A42}"/>
              </a:ext>
            </a:extLst>
          </p:cNvPr>
          <p:cNvSpPr txBox="1"/>
          <p:nvPr/>
        </p:nvSpPr>
        <p:spPr>
          <a:xfrm>
            <a:off x="3010615" y="5809373"/>
            <a:ext cx="870751" cy="523220"/>
          </a:xfrm>
          <a:prstGeom prst="rect">
            <a:avLst/>
          </a:prstGeom>
          <a:noFill/>
        </p:spPr>
        <p:txBody>
          <a:bodyPr wrap="none" rtlCol="0">
            <a:spAutoFit/>
          </a:bodyPr>
          <a:lstStyle/>
          <a:p>
            <a:r>
              <a:rPr lang="en-US" sz="2800" b="1" dirty="0"/>
              <a:t>65%</a:t>
            </a:r>
          </a:p>
        </p:txBody>
      </p:sp>
      <p:sp>
        <p:nvSpPr>
          <p:cNvPr id="21" name="TextBox 20">
            <a:extLst>
              <a:ext uri="{FF2B5EF4-FFF2-40B4-BE49-F238E27FC236}">
                <a16:creationId xmlns:a16="http://schemas.microsoft.com/office/drawing/2014/main" id="{D448C9A5-FFCA-A282-BBE4-AB8D03625EF2}"/>
              </a:ext>
            </a:extLst>
          </p:cNvPr>
          <p:cNvSpPr txBox="1"/>
          <p:nvPr/>
        </p:nvSpPr>
        <p:spPr>
          <a:xfrm>
            <a:off x="5057126" y="5789906"/>
            <a:ext cx="870751" cy="523220"/>
          </a:xfrm>
          <a:prstGeom prst="rect">
            <a:avLst/>
          </a:prstGeom>
          <a:noFill/>
        </p:spPr>
        <p:txBody>
          <a:bodyPr wrap="none" rtlCol="0">
            <a:spAutoFit/>
          </a:bodyPr>
          <a:lstStyle/>
          <a:p>
            <a:r>
              <a:rPr lang="en-US" sz="2800" b="1" dirty="0"/>
              <a:t>75%</a:t>
            </a:r>
          </a:p>
        </p:txBody>
      </p:sp>
    </p:spTree>
    <p:extLst>
      <p:ext uri="{BB962C8B-B14F-4D97-AF65-F5344CB8AC3E}">
        <p14:creationId xmlns:p14="http://schemas.microsoft.com/office/powerpoint/2010/main" val="192457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FA8B4-446F-9A06-44E8-8B496B5E036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84AA3B-E0DE-881A-6E64-C779A84ED67F}"/>
              </a:ext>
            </a:extLst>
          </p:cNvPr>
          <p:cNvSpPr>
            <a:spLocks noGrp="1"/>
          </p:cNvSpPr>
          <p:nvPr>
            <p:ph type="title"/>
          </p:nvPr>
        </p:nvSpPr>
        <p:spPr/>
        <p:txBody>
          <a:bodyPr>
            <a:normAutofit/>
          </a:bodyPr>
          <a:lstStyle/>
          <a:p>
            <a:r>
              <a:rPr lang="en-US" b="1" dirty="0">
                <a:solidFill>
                  <a:srgbClr val="2E24F8"/>
                </a:solidFill>
                <a:latin typeface="Candara" panose="020E0502030303020204" pitchFamily="34" charset="0"/>
                <a:cs typeface="Arial" panose="020B0604020202020204" pitchFamily="34" charset="0"/>
              </a:rPr>
              <a:t>The Challenge of Refugee Integration</a:t>
            </a:r>
            <a:endParaRPr lang="fr-FR" b="1" dirty="0">
              <a:solidFill>
                <a:srgbClr val="2E24F8"/>
              </a:solidFill>
              <a:latin typeface="Candara" panose="020E0502030303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25D81956-5802-16A1-CEED-1871693AA4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381" y="2731366"/>
            <a:ext cx="914400" cy="914400"/>
          </a:xfrm>
          <a:prstGeom prst="rect">
            <a:avLst/>
          </a:prstGeom>
        </p:spPr>
      </p:pic>
      <p:pic>
        <p:nvPicPr>
          <p:cNvPr id="15" name="Picture 14">
            <a:extLst>
              <a:ext uri="{FF2B5EF4-FFF2-40B4-BE49-F238E27FC236}">
                <a16:creationId xmlns:a16="http://schemas.microsoft.com/office/drawing/2014/main" id="{5BA284F4-398D-1F5F-2FD2-8E6A3BD80EB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381" y="3449250"/>
            <a:ext cx="914400" cy="914400"/>
          </a:xfrm>
          <a:prstGeom prst="rect">
            <a:avLst/>
          </a:prstGeom>
        </p:spPr>
      </p:pic>
      <p:pic>
        <p:nvPicPr>
          <p:cNvPr id="16" name="Picture 15">
            <a:extLst>
              <a:ext uri="{FF2B5EF4-FFF2-40B4-BE49-F238E27FC236}">
                <a16:creationId xmlns:a16="http://schemas.microsoft.com/office/drawing/2014/main" id="{29B5EABD-9080-2E17-425C-A7426A2A192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3449250"/>
            <a:ext cx="914400" cy="914400"/>
          </a:xfrm>
          <a:prstGeom prst="rect">
            <a:avLst/>
          </a:prstGeom>
        </p:spPr>
      </p:pic>
      <p:pic>
        <p:nvPicPr>
          <p:cNvPr id="17" name="Picture 16">
            <a:extLst>
              <a:ext uri="{FF2B5EF4-FFF2-40B4-BE49-F238E27FC236}">
                <a16:creationId xmlns:a16="http://schemas.microsoft.com/office/drawing/2014/main" id="{556B9A5B-5C63-97F6-E0AB-062E0B60E1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2731366"/>
            <a:ext cx="914400" cy="914400"/>
          </a:xfrm>
          <a:prstGeom prst="rect">
            <a:avLst/>
          </a:prstGeom>
        </p:spPr>
      </p:pic>
      <p:pic>
        <p:nvPicPr>
          <p:cNvPr id="18" name="Picture 17">
            <a:extLst>
              <a:ext uri="{FF2B5EF4-FFF2-40B4-BE49-F238E27FC236}">
                <a16:creationId xmlns:a16="http://schemas.microsoft.com/office/drawing/2014/main" id="{DE65F2EF-6133-A719-A8EA-076A31DD44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1591" y="2685496"/>
            <a:ext cx="914400" cy="914400"/>
          </a:xfrm>
          <a:prstGeom prst="rect">
            <a:avLst/>
          </a:prstGeom>
        </p:spPr>
      </p:pic>
      <p:pic>
        <p:nvPicPr>
          <p:cNvPr id="24" name="Picture 23">
            <a:extLst>
              <a:ext uri="{FF2B5EF4-FFF2-40B4-BE49-F238E27FC236}">
                <a16:creationId xmlns:a16="http://schemas.microsoft.com/office/drawing/2014/main" id="{825F621E-DB54-D33D-A305-ED62AACD20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43731" y="3387337"/>
            <a:ext cx="914400" cy="914400"/>
          </a:xfrm>
          <a:prstGeom prst="rect">
            <a:avLst/>
          </a:prstGeom>
        </p:spPr>
      </p:pic>
      <p:pic>
        <p:nvPicPr>
          <p:cNvPr id="31" name="Picture 30">
            <a:extLst>
              <a:ext uri="{FF2B5EF4-FFF2-40B4-BE49-F238E27FC236}">
                <a16:creationId xmlns:a16="http://schemas.microsoft.com/office/drawing/2014/main" id="{EDD43F59-69E3-EB1B-BF7D-D45330C28D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1878" y="2668062"/>
            <a:ext cx="914400" cy="914400"/>
          </a:xfrm>
          <a:prstGeom prst="rect">
            <a:avLst/>
          </a:prstGeom>
        </p:spPr>
      </p:pic>
      <p:pic>
        <p:nvPicPr>
          <p:cNvPr id="33" name="Picture 32">
            <a:extLst>
              <a:ext uri="{FF2B5EF4-FFF2-40B4-BE49-F238E27FC236}">
                <a16:creationId xmlns:a16="http://schemas.microsoft.com/office/drawing/2014/main" id="{8DBADB61-8B3E-DD64-DE93-B2B66ACB663D}"/>
              </a:ext>
            </a:extLst>
          </p:cNvPr>
          <p:cNvPicPr>
            <a:picLocks noChangeAspect="1"/>
          </p:cNvPicPr>
          <p:nvPr/>
        </p:nvPicPr>
        <p:blipFill>
          <a:blip r:embed="rId5"/>
          <a:stretch>
            <a:fillRect/>
          </a:stretch>
        </p:blipFill>
        <p:spPr>
          <a:xfrm>
            <a:off x="3767377" y="2800412"/>
            <a:ext cx="372728" cy="666847"/>
          </a:xfrm>
          <a:prstGeom prst="rect">
            <a:avLst/>
          </a:prstGeom>
        </p:spPr>
      </p:pic>
      <p:pic>
        <p:nvPicPr>
          <p:cNvPr id="34" name="Picture 33">
            <a:extLst>
              <a:ext uri="{FF2B5EF4-FFF2-40B4-BE49-F238E27FC236}">
                <a16:creationId xmlns:a16="http://schemas.microsoft.com/office/drawing/2014/main" id="{42D1037E-B95D-D9E0-EB99-25F4FA9C37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485" y="3403380"/>
            <a:ext cx="914400" cy="914400"/>
          </a:xfrm>
          <a:prstGeom prst="rect">
            <a:avLst/>
          </a:prstGeom>
        </p:spPr>
      </p:pic>
      <p:pic>
        <p:nvPicPr>
          <p:cNvPr id="36" name="Picture 35">
            <a:extLst>
              <a:ext uri="{FF2B5EF4-FFF2-40B4-BE49-F238E27FC236}">
                <a16:creationId xmlns:a16="http://schemas.microsoft.com/office/drawing/2014/main" id="{9008341E-7F72-4C02-B379-7BCC3B0D37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76395" y="3419423"/>
            <a:ext cx="914400" cy="914400"/>
          </a:xfrm>
          <a:prstGeom prst="rect">
            <a:avLst/>
          </a:prstGeom>
        </p:spPr>
      </p:pic>
      <p:pic>
        <p:nvPicPr>
          <p:cNvPr id="37" name="Picture 36">
            <a:extLst>
              <a:ext uri="{FF2B5EF4-FFF2-40B4-BE49-F238E27FC236}">
                <a16:creationId xmlns:a16="http://schemas.microsoft.com/office/drawing/2014/main" id="{E2FE2377-52A6-A9C2-69CD-886250C4A9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29331" y="2685496"/>
            <a:ext cx="914400" cy="914400"/>
          </a:xfrm>
          <a:prstGeom prst="rect">
            <a:avLst/>
          </a:prstGeom>
        </p:spPr>
      </p:pic>
      <p:pic>
        <p:nvPicPr>
          <p:cNvPr id="38" name="Picture 37">
            <a:extLst>
              <a:ext uri="{FF2B5EF4-FFF2-40B4-BE49-F238E27FC236}">
                <a16:creationId xmlns:a16="http://schemas.microsoft.com/office/drawing/2014/main" id="{286B7EF4-20C3-50FE-B628-2FBC1C64FB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43731" y="2685496"/>
            <a:ext cx="914400" cy="914400"/>
          </a:xfrm>
          <a:prstGeom prst="rect">
            <a:avLst/>
          </a:prstGeom>
        </p:spPr>
      </p:pic>
      <p:pic>
        <p:nvPicPr>
          <p:cNvPr id="39" name="Picture 38">
            <a:extLst>
              <a:ext uri="{FF2B5EF4-FFF2-40B4-BE49-F238E27FC236}">
                <a16:creationId xmlns:a16="http://schemas.microsoft.com/office/drawing/2014/main" id="{C235CF51-8F29-84FB-F784-AED6E37EEA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27664" y="3419423"/>
            <a:ext cx="914400" cy="914400"/>
          </a:xfrm>
          <a:prstGeom prst="rect">
            <a:avLst/>
          </a:prstGeom>
        </p:spPr>
      </p:pic>
      <p:cxnSp>
        <p:nvCxnSpPr>
          <p:cNvPr id="44" name="Straight Connector 43">
            <a:extLst>
              <a:ext uri="{FF2B5EF4-FFF2-40B4-BE49-F238E27FC236}">
                <a16:creationId xmlns:a16="http://schemas.microsoft.com/office/drawing/2014/main" id="{EA458DC3-80BA-3A74-7827-D0B7325FA55C}"/>
              </a:ext>
            </a:extLst>
          </p:cNvPr>
          <p:cNvCxnSpPr/>
          <p:nvPr/>
        </p:nvCxnSpPr>
        <p:spPr>
          <a:xfrm>
            <a:off x="2307696"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24CB83ED-CD45-47A9-16BD-430776CA7B6C}"/>
              </a:ext>
            </a:extLst>
          </p:cNvPr>
          <p:cNvCxnSpPr/>
          <p:nvPr/>
        </p:nvCxnSpPr>
        <p:spPr>
          <a:xfrm>
            <a:off x="4431411"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pic>
        <p:nvPicPr>
          <p:cNvPr id="50" name="Picture 49">
            <a:extLst>
              <a:ext uri="{FF2B5EF4-FFF2-40B4-BE49-F238E27FC236}">
                <a16:creationId xmlns:a16="http://schemas.microsoft.com/office/drawing/2014/main" id="{4D0DC4C3-F8E2-FE45-54E3-1E4196C14B45}"/>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16234" y="5184840"/>
            <a:ext cx="914400" cy="914400"/>
          </a:xfrm>
          <a:prstGeom prst="rect">
            <a:avLst/>
          </a:prstGeom>
        </p:spPr>
      </p:pic>
      <p:pic>
        <p:nvPicPr>
          <p:cNvPr id="51" name="Picture 50">
            <a:extLst>
              <a:ext uri="{FF2B5EF4-FFF2-40B4-BE49-F238E27FC236}">
                <a16:creationId xmlns:a16="http://schemas.microsoft.com/office/drawing/2014/main" id="{D35EBA28-87E2-64F2-C46E-94D329B904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6234" y="5902724"/>
            <a:ext cx="914400" cy="914400"/>
          </a:xfrm>
          <a:prstGeom prst="rect">
            <a:avLst/>
          </a:prstGeom>
        </p:spPr>
      </p:pic>
      <p:pic>
        <p:nvPicPr>
          <p:cNvPr id="52" name="Picture 51">
            <a:extLst>
              <a:ext uri="{FF2B5EF4-FFF2-40B4-BE49-F238E27FC236}">
                <a16:creationId xmlns:a16="http://schemas.microsoft.com/office/drawing/2014/main" id="{D802FE28-2050-1B48-1E14-13BF6BACB62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0634" y="5902724"/>
            <a:ext cx="914400" cy="914400"/>
          </a:xfrm>
          <a:prstGeom prst="rect">
            <a:avLst/>
          </a:prstGeom>
        </p:spPr>
      </p:pic>
      <p:pic>
        <p:nvPicPr>
          <p:cNvPr id="54" name="Picture 53">
            <a:extLst>
              <a:ext uri="{FF2B5EF4-FFF2-40B4-BE49-F238E27FC236}">
                <a16:creationId xmlns:a16="http://schemas.microsoft.com/office/drawing/2014/main" id="{E2970739-848F-7C46-3F5B-695DF9B8D671}"/>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65444" y="5138970"/>
            <a:ext cx="914400" cy="914400"/>
          </a:xfrm>
          <a:prstGeom prst="rect">
            <a:avLst/>
          </a:prstGeom>
        </p:spPr>
      </p:pic>
      <p:pic>
        <p:nvPicPr>
          <p:cNvPr id="55" name="Picture 54">
            <a:extLst>
              <a:ext uri="{FF2B5EF4-FFF2-40B4-BE49-F238E27FC236}">
                <a16:creationId xmlns:a16="http://schemas.microsoft.com/office/drawing/2014/main" id="{C7345C12-827B-3C30-A4CB-4173329DFD7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7584" y="5840811"/>
            <a:ext cx="914400" cy="914400"/>
          </a:xfrm>
          <a:prstGeom prst="rect">
            <a:avLst/>
          </a:prstGeom>
        </p:spPr>
      </p:pic>
      <p:pic>
        <p:nvPicPr>
          <p:cNvPr id="59" name="Picture 58">
            <a:extLst>
              <a:ext uri="{FF2B5EF4-FFF2-40B4-BE49-F238E27FC236}">
                <a16:creationId xmlns:a16="http://schemas.microsoft.com/office/drawing/2014/main" id="{900DEB90-0A75-DA9B-5A5D-297FF2E1E41F}"/>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225731" y="5121536"/>
            <a:ext cx="914400" cy="914400"/>
          </a:xfrm>
          <a:prstGeom prst="rect">
            <a:avLst/>
          </a:prstGeom>
        </p:spPr>
      </p:pic>
      <p:pic>
        <p:nvPicPr>
          <p:cNvPr id="60" name="Picture 59">
            <a:extLst>
              <a:ext uri="{FF2B5EF4-FFF2-40B4-BE49-F238E27FC236}">
                <a16:creationId xmlns:a16="http://schemas.microsoft.com/office/drawing/2014/main" id="{DAB4C862-A0A9-69DA-C90D-CC42816D1575}"/>
              </a:ext>
            </a:extLst>
          </p:cNvPr>
          <p:cNvPicPr>
            <a:picLocks noChangeAspect="1"/>
          </p:cNvPicPr>
          <p:nvPr/>
        </p:nvPicPr>
        <p:blipFill>
          <a:blip r:embed="rId5"/>
          <a:stretch>
            <a:fillRect/>
          </a:stretch>
        </p:blipFill>
        <p:spPr>
          <a:xfrm>
            <a:off x="3701230" y="5253886"/>
            <a:ext cx="372728" cy="666847"/>
          </a:xfrm>
          <a:prstGeom prst="rect">
            <a:avLst/>
          </a:prstGeom>
        </p:spPr>
      </p:pic>
      <p:pic>
        <p:nvPicPr>
          <p:cNvPr id="61" name="Picture 60">
            <a:extLst>
              <a:ext uri="{FF2B5EF4-FFF2-40B4-BE49-F238E27FC236}">
                <a16:creationId xmlns:a16="http://schemas.microsoft.com/office/drawing/2014/main" id="{75C4D488-B845-3A08-5992-FAAD00B2DC3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5338" y="5856854"/>
            <a:ext cx="914400" cy="914400"/>
          </a:xfrm>
          <a:prstGeom prst="rect">
            <a:avLst/>
          </a:prstGeom>
        </p:spPr>
      </p:pic>
      <p:pic>
        <p:nvPicPr>
          <p:cNvPr id="63" name="Picture 62">
            <a:extLst>
              <a:ext uri="{FF2B5EF4-FFF2-40B4-BE49-F238E27FC236}">
                <a16:creationId xmlns:a16="http://schemas.microsoft.com/office/drawing/2014/main" id="{964D2561-7B95-16BB-663C-611D3A43808A}"/>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463184" y="5138970"/>
            <a:ext cx="914400" cy="914400"/>
          </a:xfrm>
          <a:prstGeom prst="rect">
            <a:avLst/>
          </a:prstGeom>
        </p:spPr>
      </p:pic>
      <p:pic>
        <p:nvPicPr>
          <p:cNvPr id="64" name="Picture 63">
            <a:extLst>
              <a:ext uri="{FF2B5EF4-FFF2-40B4-BE49-F238E27FC236}">
                <a16:creationId xmlns:a16="http://schemas.microsoft.com/office/drawing/2014/main" id="{6B80A874-E03F-A0C0-3BB1-4215A0AD4F99}"/>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377584" y="5138970"/>
            <a:ext cx="914400" cy="914400"/>
          </a:xfrm>
          <a:prstGeom prst="rect">
            <a:avLst/>
          </a:prstGeom>
        </p:spPr>
      </p:pic>
      <p:cxnSp>
        <p:nvCxnSpPr>
          <p:cNvPr id="66" name="Straight Connector 65">
            <a:extLst>
              <a:ext uri="{FF2B5EF4-FFF2-40B4-BE49-F238E27FC236}">
                <a16:creationId xmlns:a16="http://schemas.microsoft.com/office/drawing/2014/main" id="{C8936820-BE22-6C8D-1E39-D6BC7042F541}"/>
              </a:ext>
            </a:extLst>
          </p:cNvPr>
          <p:cNvCxnSpPr/>
          <p:nvPr/>
        </p:nvCxnSpPr>
        <p:spPr>
          <a:xfrm>
            <a:off x="2241549"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25BC53A-D997-A4CE-1874-41B7EB9BFDBF}"/>
              </a:ext>
            </a:extLst>
          </p:cNvPr>
          <p:cNvCxnSpPr/>
          <p:nvPr/>
        </p:nvCxnSpPr>
        <p:spPr>
          <a:xfrm>
            <a:off x="4365264"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857F2033-FCBA-8003-D449-6F06AC517DA9}"/>
              </a:ext>
            </a:extLst>
          </p:cNvPr>
          <p:cNvSpPr txBox="1"/>
          <p:nvPr/>
        </p:nvSpPr>
        <p:spPr>
          <a:xfrm>
            <a:off x="592791" y="4465796"/>
            <a:ext cx="5742854" cy="369332"/>
          </a:xfrm>
          <a:prstGeom prst="rect">
            <a:avLst/>
          </a:prstGeom>
          <a:noFill/>
        </p:spPr>
        <p:txBody>
          <a:bodyPr wrap="none" rtlCol="0">
            <a:spAutoFit/>
          </a:bodyPr>
          <a:lstStyle/>
          <a:p>
            <a:r>
              <a:rPr lang="en-US" b="1" dirty="0"/>
              <a:t>Average employment rate of non-EU immigrants in EU</a:t>
            </a:r>
          </a:p>
        </p:txBody>
      </p:sp>
      <p:pic>
        <p:nvPicPr>
          <p:cNvPr id="69" name="Picture 68">
            <a:extLst>
              <a:ext uri="{FF2B5EF4-FFF2-40B4-BE49-F238E27FC236}">
                <a16:creationId xmlns:a16="http://schemas.microsoft.com/office/drawing/2014/main" id="{1C1548E8-929E-28D8-9D6A-4FF44AB89402}"/>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102016" y="5184840"/>
            <a:ext cx="914400" cy="914400"/>
          </a:xfrm>
          <a:prstGeom prst="rect">
            <a:avLst/>
          </a:prstGeom>
        </p:spPr>
      </p:pic>
      <p:pic>
        <p:nvPicPr>
          <p:cNvPr id="70" name="Picture 69">
            <a:extLst>
              <a:ext uri="{FF2B5EF4-FFF2-40B4-BE49-F238E27FC236}">
                <a16:creationId xmlns:a16="http://schemas.microsoft.com/office/drawing/2014/main" id="{91AE1527-B2C4-84D1-473D-30B5252D5601}"/>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74487" y="5856854"/>
            <a:ext cx="914400" cy="914400"/>
          </a:xfrm>
          <a:prstGeom prst="rect">
            <a:avLst/>
          </a:prstGeom>
        </p:spPr>
      </p:pic>
      <p:pic>
        <p:nvPicPr>
          <p:cNvPr id="71" name="Picture 70">
            <a:extLst>
              <a:ext uri="{FF2B5EF4-FFF2-40B4-BE49-F238E27FC236}">
                <a16:creationId xmlns:a16="http://schemas.microsoft.com/office/drawing/2014/main" id="{FD50388C-BAC2-45C0-6BC5-7616C35DA455}"/>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07260" y="5863161"/>
            <a:ext cx="914400" cy="914400"/>
          </a:xfrm>
          <a:prstGeom prst="rect">
            <a:avLst/>
          </a:prstGeom>
        </p:spPr>
      </p:pic>
      <p:graphicFrame>
        <p:nvGraphicFramePr>
          <p:cNvPr id="53" name="Diagram 52">
            <a:extLst>
              <a:ext uri="{FF2B5EF4-FFF2-40B4-BE49-F238E27FC236}">
                <a16:creationId xmlns:a16="http://schemas.microsoft.com/office/drawing/2014/main" id="{E61FD1D0-6AA0-C503-EFF5-C0055775E1DB}"/>
              </a:ext>
            </a:extLst>
          </p:cNvPr>
          <p:cNvGraphicFramePr/>
          <p:nvPr/>
        </p:nvGraphicFramePr>
        <p:xfrm>
          <a:off x="6278052" y="1844575"/>
          <a:ext cx="7435771" cy="454567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 name="TextBox 1">
            <a:extLst>
              <a:ext uri="{FF2B5EF4-FFF2-40B4-BE49-F238E27FC236}">
                <a16:creationId xmlns:a16="http://schemas.microsoft.com/office/drawing/2014/main" id="{9106F689-17F4-503F-4C5D-752F3D893BEF}"/>
              </a:ext>
            </a:extLst>
          </p:cNvPr>
          <p:cNvSpPr txBox="1"/>
          <p:nvPr/>
        </p:nvSpPr>
        <p:spPr>
          <a:xfrm>
            <a:off x="1341568" y="1950178"/>
            <a:ext cx="4646593" cy="369332"/>
          </a:xfrm>
          <a:prstGeom prst="rect">
            <a:avLst/>
          </a:prstGeom>
          <a:noFill/>
        </p:spPr>
        <p:txBody>
          <a:bodyPr wrap="none" rtlCol="0">
            <a:spAutoFit/>
          </a:bodyPr>
          <a:lstStyle/>
          <a:p>
            <a:r>
              <a:rPr lang="en-US" b="1" dirty="0"/>
              <a:t>Average employment rate of refugees in EU</a:t>
            </a:r>
          </a:p>
        </p:txBody>
      </p:sp>
      <p:sp>
        <p:nvSpPr>
          <p:cNvPr id="3" name="TextBox 2">
            <a:extLst>
              <a:ext uri="{FF2B5EF4-FFF2-40B4-BE49-F238E27FC236}">
                <a16:creationId xmlns:a16="http://schemas.microsoft.com/office/drawing/2014/main" id="{C3A7AB0C-0740-B697-6052-3E33C8F35D5F}"/>
              </a:ext>
            </a:extLst>
          </p:cNvPr>
          <p:cNvSpPr txBox="1"/>
          <p:nvPr/>
        </p:nvSpPr>
        <p:spPr>
          <a:xfrm>
            <a:off x="536367" y="2316164"/>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4" name="TextBox 3">
            <a:extLst>
              <a:ext uri="{FF2B5EF4-FFF2-40B4-BE49-F238E27FC236}">
                <a16:creationId xmlns:a16="http://schemas.microsoft.com/office/drawing/2014/main" id="{0DB285AF-DBDE-EB91-820D-F21190A2176B}"/>
              </a:ext>
            </a:extLst>
          </p:cNvPr>
          <p:cNvSpPr txBox="1"/>
          <p:nvPr/>
        </p:nvSpPr>
        <p:spPr>
          <a:xfrm>
            <a:off x="2553872" y="2316164"/>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6" name="TextBox 5">
            <a:extLst>
              <a:ext uri="{FF2B5EF4-FFF2-40B4-BE49-F238E27FC236}">
                <a16:creationId xmlns:a16="http://schemas.microsoft.com/office/drawing/2014/main" id="{2943C6BD-3D1D-6A05-2ACF-1ED25ADBEAB4}"/>
              </a:ext>
            </a:extLst>
          </p:cNvPr>
          <p:cNvSpPr txBox="1"/>
          <p:nvPr/>
        </p:nvSpPr>
        <p:spPr>
          <a:xfrm>
            <a:off x="4681731" y="2270294"/>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7" name="TextBox 6">
            <a:extLst>
              <a:ext uri="{FF2B5EF4-FFF2-40B4-BE49-F238E27FC236}">
                <a16:creationId xmlns:a16="http://schemas.microsoft.com/office/drawing/2014/main" id="{FBDEDB6F-84A5-6A75-3ACD-F623231F45BA}"/>
              </a:ext>
            </a:extLst>
          </p:cNvPr>
          <p:cNvSpPr txBox="1"/>
          <p:nvPr/>
        </p:nvSpPr>
        <p:spPr>
          <a:xfrm>
            <a:off x="394931" y="4879716"/>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8" name="TextBox 7">
            <a:extLst>
              <a:ext uri="{FF2B5EF4-FFF2-40B4-BE49-F238E27FC236}">
                <a16:creationId xmlns:a16="http://schemas.microsoft.com/office/drawing/2014/main" id="{19CE2174-9632-3C17-FD06-CCCB115DBC1D}"/>
              </a:ext>
            </a:extLst>
          </p:cNvPr>
          <p:cNvSpPr txBox="1"/>
          <p:nvPr/>
        </p:nvSpPr>
        <p:spPr>
          <a:xfrm>
            <a:off x="2412436" y="4879716"/>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9" name="TextBox 8">
            <a:extLst>
              <a:ext uri="{FF2B5EF4-FFF2-40B4-BE49-F238E27FC236}">
                <a16:creationId xmlns:a16="http://schemas.microsoft.com/office/drawing/2014/main" id="{8746FD23-72D7-70A5-59E3-8317DA8F5478}"/>
              </a:ext>
            </a:extLst>
          </p:cNvPr>
          <p:cNvSpPr txBox="1"/>
          <p:nvPr/>
        </p:nvSpPr>
        <p:spPr>
          <a:xfrm>
            <a:off x="4540295" y="4833846"/>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10" name="TextBox 9">
            <a:extLst>
              <a:ext uri="{FF2B5EF4-FFF2-40B4-BE49-F238E27FC236}">
                <a16:creationId xmlns:a16="http://schemas.microsoft.com/office/drawing/2014/main" id="{C0B20F3D-54F5-1B72-9A34-6F3699CA321E}"/>
              </a:ext>
            </a:extLst>
          </p:cNvPr>
          <p:cNvSpPr txBox="1"/>
          <p:nvPr/>
        </p:nvSpPr>
        <p:spPr>
          <a:xfrm>
            <a:off x="845321" y="3429000"/>
            <a:ext cx="870751" cy="523220"/>
          </a:xfrm>
          <a:prstGeom prst="rect">
            <a:avLst/>
          </a:prstGeom>
          <a:noFill/>
        </p:spPr>
        <p:txBody>
          <a:bodyPr wrap="none" rtlCol="0">
            <a:spAutoFit/>
          </a:bodyPr>
          <a:lstStyle/>
          <a:p>
            <a:r>
              <a:rPr lang="en-US" sz="2800" b="1" dirty="0"/>
              <a:t>25%</a:t>
            </a:r>
          </a:p>
        </p:txBody>
      </p:sp>
      <p:sp>
        <p:nvSpPr>
          <p:cNvPr id="11" name="TextBox 10">
            <a:extLst>
              <a:ext uri="{FF2B5EF4-FFF2-40B4-BE49-F238E27FC236}">
                <a16:creationId xmlns:a16="http://schemas.microsoft.com/office/drawing/2014/main" id="{185CDC7D-B424-DE01-10D2-7F8BF71A2D76}"/>
              </a:ext>
            </a:extLst>
          </p:cNvPr>
          <p:cNvSpPr txBox="1"/>
          <p:nvPr/>
        </p:nvSpPr>
        <p:spPr>
          <a:xfrm>
            <a:off x="3063437" y="3399864"/>
            <a:ext cx="870751" cy="523220"/>
          </a:xfrm>
          <a:prstGeom prst="rect">
            <a:avLst/>
          </a:prstGeom>
          <a:noFill/>
        </p:spPr>
        <p:txBody>
          <a:bodyPr wrap="none" rtlCol="0">
            <a:spAutoFit/>
          </a:bodyPr>
          <a:lstStyle/>
          <a:p>
            <a:r>
              <a:rPr lang="en-US" sz="2800" b="1" dirty="0"/>
              <a:t>35%</a:t>
            </a:r>
          </a:p>
        </p:txBody>
      </p:sp>
      <p:sp>
        <p:nvSpPr>
          <p:cNvPr id="12" name="TextBox 11">
            <a:extLst>
              <a:ext uri="{FF2B5EF4-FFF2-40B4-BE49-F238E27FC236}">
                <a16:creationId xmlns:a16="http://schemas.microsoft.com/office/drawing/2014/main" id="{53459450-AFDC-E7E3-13BB-CD2837E958D5}"/>
              </a:ext>
            </a:extLst>
          </p:cNvPr>
          <p:cNvSpPr txBox="1"/>
          <p:nvPr/>
        </p:nvSpPr>
        <p:spPr>
          <a:xfrm>
            <a:off x="5109948" y="3380397"/>
            <a:ext cx="870751" cy="523220"/>
          </a:xfrm>
          <a:prstGeom prst="rect">
            <a:avLst/>
          </a:prstGeom>
          <a:noFill/>
        </p:spPr>
        <p:txBody>
          <a:bodyPr wrap="none" rtlCol="0">
            <a:spAutoFit/>
          </a:bodyPr>
          <a:lstStyle/>
          <a:p>
            <a:r>
              <a:rPr lang="en-US" sz="2800" b="1" dirty="0"/>
              <a:t>50%</a:t>
            </a:r>
          </a:p>
        </p:txBody>
      </p:sp>
      <p:sp>
        <p:nvSpPr>
          <p:cNvPr id="13" name="TextBox 12">
            <a:extLst>
              <a:ext uri="{FF2B5EF4-FFF2-40B4-BE49-F238E27FC236}">
                <a16:creationId xmlns:a16="http://schemas.microsoft.com/office/drawing/2014/main" id="{17A11EC9-6F1D-8023-2893-82B99B96B465}"/>
              </a:ext>
            </a:extLst>
          </p:cNvPr>
          <p:cNvSpPr txBox="1"/>
          <p:nvPr/>
        </p:nvSpPr>
        <p:spPr>
          <a:xfrm>
            <a:off x="792499" y="5838509"/>
            <a:ext cx="870751" cy="523220"/>
          </a:xfrm>
          <a:prstGeom prst="rect">
            <a:avLst/>
          </a:prstGeom>
          <a:noFill/>
        </p:spPr>
        <p:txBody>
          <a:bodyPr wrap="none" rtlCol="0">
            <a:spAutoFit/>
          </a:bodyPr>
          <a:lstStyle/>
          <a:p>
            <a:r>
              <a:rPr lang="en-US" sz="2800" b="1" dirty="0"/>
              <a:t>50%</a:t>
            </a:r>
          </a:p>
        </p:txBody>
      </p:sp>
      <p:sp>
        <p:nvSpPr>
          <p:cNvPr id="19" name="TextBox 18">
            <a:extLst>
              <a:ext uri="{FF2B5EF4-FFF2-40B4-BE49-F238E27FC236}">
                <a16:creationId xmlns:a16="http://schemas.microsoft.com/office/drawing/2014/main" id="{2214B3CF-5158-1E90-9764-21989571EB47}"/>
              </a:ext>
            </a:extLst>
          </p:cNvPr>
          <p:cNvSpPr txBox="1"/>
          <p:nvPr/>
        </p:nvSpPr>
        <p:spPr>
          <a:xfrm>
            <a:off x="3010615" y="5809373"/>
            <a:ext cx="870751" cy="523220"/>
          </a:xfrm>
          <a:prstGeom prst="rect">
            <a:avLst/>
          </a:prstGeom>
          <a:noFill/>
        </p:spPr>
        <p:txBody>
          <a:bodyPr wrap="none" rtlCol="0">
            <a:spAutoFit/>
          </a:bodyPr>
          <a:lstStyle/>
          <a:p>
            <a:r>
              <a:rPr lang="en-US" sz="2800" b="1" dirty="0"/>
              <a:t>65%</a:t>
            </a:r>
          </a:p>
        </p:txBody>
      </p:sp>
      <p:sp>
        <p:nvSpPr>
          <p:cNvPr id="20" name="TextBox 19">
            <a:extLst>
              <a:ext uri="{FF2B5EF4-FFF2-40B4-BE49-F238E27FC236}">
                <a16:creationId xmlns:a16="http://schemas.microsoft.com/office/drawing/2014/main" id="{9751F04F-1701-F078-F5C3-C400BE6CE6F1}"/>
              </a:ext>
            </a:extLst>
          </p:cNvPr>
          <p:cNvSpPr txBox="1"/>
          <p:nvPr/>
        </p:nvSpPr>
        <p:spPr>
          <a:xfrm>
            <a:off x="5057126" y="5789906"/>
            <a:ext cx="870751" cy="523220"/>
          </a:xfrm>
          <a:prstGeom prst="rect">
            <a:avLst/>
          </a:prstGeom>
          <a:noFill/>
        </p:spPr>
        <p:txBody>
          <a:bodyPr wrap="none" rtlCol="0">
            <a:spAutoFit/>
          </a:bodyPr>
          <a:lstStyle/>
          <a:p>
            <a:r>
              <a:rPr lang="en-US" sz="2800" b="1" dirty="0"/>
              <a:t>75%</a:t>
            </a:r>
          </a:p>
        </p:txBody>
      </p:sp>
    </p:spTree>
    <p:extLst>
      <p:ext uri="{BB962C8B-B14F-4D97-AF65-F5344CB8AC3E}">
        <p14:creationId xmlns:p14="http://schemas.microsoft.com/office/powerpoint/2010/main" val="2846392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solidFill>
                  <a:srgbClr val="2E24F8"/>
                </a:solidFill>
                <a:latin typeface="Candara" panose="020E0502030303020204" pitchFamily="34" charset="0"/>
                <a:cs typeface="Arial" panose="020B0604020202020204" pitchFamily="34" charset="0"/>
              </a:rPr>
              <a:t>The Challenge of Refugee Integration</a:t>
            </a:r>
            <a:endParaRPr lang="fr-FR" b="1" dirty="0">
              <a:solidFill>
                <a:srgbClr val="2E24F8"/>
              </a:solidFill>
              <a:latin typeface="Candara" panose="020E0502030303020204" pitchFamily="34" charset="0"/>
              <a:cs typeface="Arial" panose="020B0604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381" y="2731366"/>
            <a:ext cx="914400" cy="914400"/>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381" y="3449250"/>
            <a:ext cx="914400" cy="914400"/>
          </a:xfrm>
          <a:prstGeom prst="rect">
            <a:avLst/>
          </a:prstGeom>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3449250"/>
            <a:ext cx="914400" cy="914400"/>
          </a:xfrm>
          <a:prstGeom prst="rect">
            <a:avLst/>
          </a:prstGeom>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781" y="2731366"/>
            <a:ext cx="914400" cy="914400"/>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1591" y="2685496"/>
            <a:ext cx="914400" cy="914400"/>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43731" y="3387337"/>
            <a:ext cx="914400" cy="914400"/>
          </a:xfrm>
          <a:prstGeom prst="rect">
            <a:avLst/>
          </a:prstGeom>
        </p:spPr>
      </p:pic>
      <p:pic>
        <p:nvPicPr>
          <p:cNvPr id="31" name="Picture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1878" y="2668062"/>
            <a:ext cx="914400" cy="914400"/>
          </a:xfrm>
          <a:prstGeom prst="rect">
            <a:avLst/>
          </a:prstGeom>
        </p:spPr>
      </p:pic>
      <p:pic>
        <p:nvPicPr>
          <p:cNvPr id="33" name="Picture 32"/>
          <p:cNvPicPr>
            <a:picLocks noChangeAspect="1"/>
          </p:cNvPicPr>
          <p:nvPr/>
        </p:nvPicPr>
        <p:blipFill>
          <a:blip r:embed="rId5"/>
          <a:stretch>
            <a:fillRect/>
          </a:stretch>
        </p:blipFill>
        <p:spPr>
          <a:xfrm>
            <a:off x="3767377" y="2800412"/>
            <a:ext cx="372728" cy="666847"/>
          </a:xfrm>
          <a:prstGeom prst="rect">
            <a:avLst/>
          </a:prstGeom>
        </p:spPr>
      </p:pic>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485" y="3403380"/>
            <a:ext cx="914400" cy="914400"/>
          </a:xfrm>
          <a:prstGeom prst="rect">
            <a:avLst/>
          </a:prstGeom>
        </p:spPr>
      </p:pic>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76395" y="3419423"/>
            <a:ext cx="914400" cy="914400"/>
          </a:xfrm>
          <a:prstGeom prst="rect">
            <a:avLst/>
          </a:prstGeom>
        </p:spPr>
      </p:pic>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29331" y="2685496"/>
            <a:ext cx="914400" cy="914400"/>
          </a:xfrm>
          <a:prstGeom prst="rect">
            <a:avLst/>
          </a:prstGeom>
        </p:spPr>
      </p:pic>
      <p:pic>
        <p:nvPicPr>
          <p:cNvPr id="38" name="Picture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43731" y="2685496"/>
            <a:ext cx="914400" cy="914400"/>
          </a:xfrm>
          <a:prstGeom prst="rect">
            <a:avLst/>
          </a:prstGeom>
        </p:spPr>
      </p:pic>
      <p:pic>
        <p:nvPicPr>
          <p:cNvPr id="39" name="Picture 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27664" y="3419423"/>
            <a:ext cx="914400" cy="914400"/>
          </a:xfrm>
          <a:prstGeom prst="rect">
            <a:avLst/>
          </a:prstGeom>
        </p:spPr>
      </p:pic>
      <p:cxnSp>
        <p:nvCxnSpPr>
          <p:cNvPr id="44" name="Straight Connector 43"/>
          <p:cNvCxnSpPr/>
          <p:nvPr/>
        </p:nvCxnSpPr>
        <p:spPr>
          <a:xfrm>
            <a:off x="2307696"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431411" y="2494746"/>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pic>
        <p:nvPicPr>
          <p:cNvPr id="50" name="Picture 49"/>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16234" y="5184840"/>
            <a:ext cx="914400" cy="914400"/>
          </a:xfrm>
          <a:prstGeom prst="rect">
            <a:avLst/>
          </a:prstGeom>
        </p:spPr>
      </p:pic>
      <p:pic>
        <p:nvPicPr>
          <p:cNvPr id="51" name="Picture 5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6234" y="5902724"/>
            <a:ext cx="914400" cy="914400"/>
          </a:xfrm>
          <a:prstGeom prst="rect">
            <a:avLst/>
          </a:prstGeom>
        </p:spPr>
      </p:pic>
      <p:pic>
        <p:nvPicPr>
          <p:cNvPr id="52" name="Picture 5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0634" y="5902724"/>
            <a:ext cx="914400" cy="914400"/>
          </a:xfrm>
          <a:prstGeom prst="rect">
            <a:avLst/>
          </a:prstGeom>
        </p:spPr>
      </p:pic>
      <p:pic>
        <p:nvPicPr>
          <p:cNvPr id="54" name="Picture 53"/>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65444" y="5138970"/>
            <a:ext cx="914400" cy="914400"/>
          </a:xfrm>
          <a:prstGeom prst="rect">
            <a:avLst/>
          </a:prstGeom>
        </p:spPr>
      </p:pic>
      <p:pic>
        <p:nvPicPr>
          <p:cNvPr id="55" name="Picture 5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7584" y="5840811"/>
            <a:ext cx="914400" cy="914400"/>
          </a:xfrm>
          <a:prstGeom prst="rect">
            <a:avLst/>
          </a:prstGeom>
        </p:spPr>
      </p:pic>
      <p:pic>
        <p:nvPicPr>
          <p:cNvPr id="59" name="Picture 58"/>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225731" y="5121536"/>
            <a:ext cx="914400" cy="914400"/>
          </a:xfrm>
          <a:prstGeom prst="rect">
            <a:avLst/>
          </a:prstGeom>
        </p:spPr>
      </p:pic>
      <p:pic>
        <p:nvPicPr>
          <p:cNvPr id="60" name="Picture 59"/>
          <p:cNvPicPr>
            <a:picLocks noChangeAspect="1"/>
          </p:cNvPicPr>
          <p:nvPr/>
        </p:nvPicPr>
        <p:blipFill>
          <a:blip r:embed="rId5"/>
          <a:stretch>
            <a:fillRect/>
          </a:stretch>
        </p:blipFill>
        <p:spPr>
          <a:xfrm>
            <a:off x="3701230" y="5253886"/>
            <a:ext cx="372728" cy="666847"/>
          </a:xfrm>
          <a:prstGeom prst="rect">
            <a:avLst/>
          </a:prstGeom>
        </p:spPr>
      </p:pic>
      <p:pic>
        <p:nvPicPr>
          <p:cNvPr id="61" name="Picture 6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5338" y="5856854"/>
            <a:ext cx="914400" cy="914400"/>
          </a:xfrm>
          <a:prstGeom prst="rect">
            <a:avLst/>
          </a:prstGeom>
        </p:spPr>
      </p:pic>
      <p:pic>
        <p:nvPicPr>
          <p:cNvPr id="63" name="Picture 62"/>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463184" y="5138970"/>
            <a:ext cx="914400" cy="914400"/>
          </a:xfrm>
          <a:prstGeom prst="rect">
            <a:avLst/>
          </a:prstGeom>
        </p:spPr>
      </p:pic>
      <p:pic>
        <p:nvPicPr>
          <p:cNvPr id="64" name="Picture 63"/>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377584" y="5138970"/>
            <a:ext cx="914400" cy="914400"/>
          </a:xfrm>
          <a:prstGeom prst="rect">
            <a:avLst/>
          </a:prstGeom>
        </p:spPr>
      </p:pic>
      <p:cxnSp>
        <p:nvCxnSpPr>
          <p:cNvPr id="66" name="Straight Connector 65"/>
          <p:cNvCxnSpPr/>
          <p:nvPr/>
        </p:nvCxnSpPr>
        <p:spPr>
          <a:xfrm>
            <a:off x="2241549"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4365264" y="4948220"/>
            <a:ext cx="0" cy="172051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592791" y="4465796"/>
            <a:ext cx="5742854" cy="369332"/>
          </a:xfrm>
          <a:prstGeom prst="rect">
            <a:avLst/>
          </a:prstGeom>
          <a:noFill/>
        </p:spPr>
        <p:txBody>
          <a:bodyPr wrap="none" rtlCol="0">
            <a:spAutoFit/>
          </a:bodyPr>
          <a:lstStyle/>
          <a:p>
            <a:r>
              <a:rPr lang="en-US" b="1" dirty="0"/>
              <a:t>Average employment rate of non-EU immigrants in EU</a:t>
            </a:r>
          </a:p>
        </p:txBody>
      </p:sp>
      <p:pic>
        <p:nvPicPr>
          <p:cNvPr id="69" name="Picture 68"/>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102016" y="5184840"/>
            <a:ext cx="914400" cy="914400"/>
          </a:xfrm>
          <a:prstGeom prst="rect">
            <a:avLst/>
          </a:prstGeom>
        </p:spPr>
      </p:pic>
      <p:pic>
        <p:nvPicPr>
          <p:cNvPr id="70" name="Picture 69"/>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474487" y="5856854"/>
            <a:ext cx="914400" cy="914400"/>
          </a:xfrm>
          <a:prstGeom prst="rect">
            <a:avLst/>
          </a:prstGeom>
        </p:spPr>
      </p:pic>
      <p:pic>
        <p:nvPicPr>
          <p:cNvPr id="71" name="Picture 70"/>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07260" y="5863161"/>
            <a:ext cx="914400" cy="914400"/>
          </a:xfrm>
          <a:prstGeom prst="rect">
            <a:avLst/>
          </a:prstGeom>
        </p:spPr>
      </p:pic>
      <p:graphicFrame>
        <p:nvGraphicFramePr>
          <p:cNvPr id="53" name="Diagram 52"/>
          <p:cNvGraphicFramePr/>
          <p:nvPr>
            <p:extLst>
              <p:ext uri="{D42A27DB-BD31-4B8C-83A1-F6EECF244321}">
                <p14:modId xmlns:p14="http://schemas.microsoft.com/office/powerpoint/2010/main" val="3687181396"/>
              </p:ext>
            </p:extLst>
          </p:nvPr>
        </p:nvGraphicFramePr>
        <p:xfrm>
          <a:off x="6278052" y="1844575"/>
          <a:ext cx="7435771" cy="454567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nvGrpSpPr>
          <p:cNvPr id="43" name="Group 42"/>
          <p:cNvGrpSpPr/>
          <p:nvPr/>
        </p:nvGrpSpPr>
        <p:grpSpPr>
          <a:xfrm>
            <a:off x="8876280" y="3263957"/>
            <a:ext cx="1465309" cy="1684263"/>
            <a:chOff x="3360147" y="2860310"/>
            <a:chExt cx="1465309" cy="1684263"/>
          </a:xfrm>
        </p:grpSpPr>
        <p:sp>
          <p:nvSpPr>
            <p:cNvPr id="46" name="Hexagon 45"/>
            <p:cNvSpPr/>
            <p:nvPr/>
          </p:nvSpPr>
          <p:spPr>
            <a:xfrm rot="5400000">
              <a:off x="3250670" y="2969787"/>
              <a:ext cx="1684263" cy="1465309"/>
            </a:xfrm>
            <a:prstGeom prst="hexagon">
              <a:avLst>
                <a:gd name="adj" fmla="val 25000"/>
                <a:gd name="vf" fmla="val 115470"/>
              </a:avLst>
            </a:prstGeom>
            <a:solidFill>
              <a:srgbClr val="FFC000"/>
            </a:solidFill>
            <a:ln w="76200">
              <a:solidFill>
                <a:srgbClr val="FF0000"/>
              </a:solidFill>
              <a:prstDash val="sysDot"/>
            </a:ln>
          </p:spPr>
          <p:style>
            <a:lnRef idx="2">
              <a:scrgbClr r="0" g="0" b="0"/>
            </a:lnRef>
            <a:fillRef idx="1">
              <a:scrgbClr r="0" g="0" b="0"/>
            </a:fillRef>
            <a:effectRef idx="0">
              <a:schemeClr val="accent6">
                <a:hueOff val="0"/>
                <a:satOff val="0"/>
                <a:lumOff val="0"/>
                <a:alphaOff val="0"/>
              </a:schemeClr>
            </a:effectRef>
            <a:fontRef idx="minor">
              <a:schemeClr val="lt1"/>
            </a:fontRef>
          </p:style>
          <p:txBody>
            <a:bodyPr/>
            <a:lstStyle/>
            <a:p>
              <a:endParaRPr lang="en-US"/>
            </a:p>
          </p:txBody>
        </p:sp>
        <p:sp>
          <p:nvSpPr>
            <p:cNvPr id="49" name="Hexagon 4"/>
            <p:cNvSpPr txBox="1"/>
            <p:nvPr/>
          </p:nvSpPr>
          <p:spPr>
            <a:xfrm>
              <a:off x="3440226" y="3122774"/>
              <a:ext cx="1385229" cy="1159335"/>
            </a:xfrm>
            <a:prstGeom prst="rect">
              <a:avLst/>
            </a:prstGeom>
            <a:ln>
              <a:prstDash val="sysDot"/>
            </a:ln>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solidFill>
                    <a:schemeClr val="bg1"/>
                  </a:solidFill>
                  <a:latin typeface="Candara" panose="020E0502030303020204" pitchFamily="34" charset="0"/>
                </a:rPr>
                <a:t>LANGUAGE</a:t>
              </a:r>
              <a:endParaRPr lang="en-US" sz="1400" b="1" i="1" kern="1200" dirty="0">
                <a:solidFill>
                  <a:schemeClr val="bg1"/>
                </a:solidFill>
                <a:latin typeface="Candara" panose="020E0502030303020204" pitchFamily="34" charset="0"/>
              </a:endParaRPr>
            </a:p>
          </p:txBody>
        </p:sp>
      </p:grpSp>
      <p:sp>
        <p:nvSpPr>
          <p:cNvPr id="2" name="TextBox 1">
            <a:extLst>
              <a:ext uri="{FF2B5EF4-FFF2-40B4-BE49-F238E27FC236}">
                <a16:creationId xmlns:a16="http://schemas.microsoft.com/office/drawing/2014/main" id="{5A2D3C19-06D3-661C-37FE-87B08C54A71E}"/>
              </a:ext>
            </a:extLst>
          </p:cNvPr>
          <p:cNvSpPr txBox="1"/>
          <p:nvPr/>
        </p:nvSpPr>
        <p:spPr>
          <a:xfrm>
            <a:off x="1341568" y="1950178"/>
            <a:ext cx="4646593" cy="369332"/>
          </a:xfrm>
          <a:prstGeom prst="rect">
            <a:avLst/>
          </a:prstGeom>
          <a:noFill/>
        </p:spPr>
        <p:txBody>
          <a:bodyPr wrap="none" rtlCol="0">
            <a:spAutoFit/>
          </a:bodyPr>
          <a:lstStyle/>
          <a:p>
            <a:r>
              <a:rPr lang="en-US" b="1" dirty="0"/>
              <a:t>Average employment rate of refugees in EU</a:t>
            </a:r>
          </a:p>
        </p:txBody>
      </p:sp>
      <p:sp>
        <p:nvSpPr>
          <p:cNvPr id="3" name="TextBox 2">
            <a:extLst>
              <a:ext uri="{FF2B5EF4-FFF2-40B4-BE49-F238E27FC236}">
                <a16:creationId xmlns:a16="http://schemas.microsoft.com/office/drawing/2014/main" id="{724A53AB-E13B-4588-6167-84647B008104}"/>
              </a:ext>
            </a:extLst>
          </p:cNvPr>
          <p:cNvSpPr txBox="1"/>
          <p:nvPr/>
        </p:nvSpPr>
        <p:spPr>
          <a:xfrm>
            <a:off x="536367" y="2316164"/>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4" name="TextBox 3">
            <a:extLst>
              <a:ext uri="{FF2B5EF4-FFF2-40B4-BE49-F238E27FC236}">
                <a16:creationId xmlns:a16="http://schemas.microsoft.com/office/drawing/2014/main" id="{F3D3BD70-3162-4030-83DC-D4BFF4EA49F4}"/>
              </a:ext>
            </a:extLst>
          </p:cNvPr>
          <p:cNvSpPr txBox="1"/>
          <p:nvPr/>
        </p:nvSpPr>
        <p:spPr>
          <a:xfrm>
            <a:off x="2553872" y="2316164"/>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6" name="TextBox 5">
            <a:extLst>
              <a:ext uri="{FF2B5EF4-FFF2-40B4-BE49-F238E27FC236}">
                <a16:creationId xmlns:a16="http://schemas.microsoft.com/office/drawing/2014/main" id="{14FC994A-2F4C-0CCB-4373-F220B294E63E}"/>
              </a:ext>
            </a:extLst>
          </p:cNvPr>
          <p:cNvSpPr txBox="1"/>
          <p:nvPr/>
        </p:nvSpPr>
        <p:spPr>
          <a:xfrm>
            <a:off x="4681731" y="2270294"/>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7" name="TextBox 6">
            <a:extLst>
              <a:ext uri="{FF2B5EF4-FFF2-40B4-BE49-F238E27FC236}">
                <a16:creationId xmlns:a16="http://schemas.microsoft.com/office/drawing/2014/main" id="{79FF9801-960F-206B-C381-D809BD2ACE41}"/>
              </a:ext>
            </a:extLst>
          </p:cNvPr>
          <p:cNvSpPr txBox="1"/>
          <p:nvPr/>
        </p:nvSpPr>
        <p:spPr>
          <a:xfrm>
            <a:off x="394931" y="4879716"/>
            <a:ext cx="1414170" cy="369332"/>
          </a:xfrm>
          <a:prstGeom prst="rect">
            <a:avLst/>
          </a:prstGeom>
          <a:noFill/>
        </p:spPr>
        <p:txBody>
          <a:bodyPr wrap="none" rtlCol="0">
            <a:spAutoFit/>
          </a:bodyPr>
          <a:lstStyle/>
          <a:p>
            <a:r>
              <a:rPr lang="en-US" dirty="0">
                <a:latin typeface="Candara" panose="020E0502030303020204" pitchFamily="34" charset="0"/>
              </a:rPr>
              <a:t>After 2 years</a:t>
            </a:r>
          </a:p>
        </p:txBody>
      </p:sp>
      <p:sp>
        <p:nvSpPr>
          <p:cNvPr id="8" name="TextBox 7">
            <a:extLst>
              <a:ext uri="{FF2B5EF4-FFF2-40B4-BE49-F238E27FC236}">
                <a16:creationId xmlns:a16="http://schemas.microsoft.com/office/drawing/2014/main" id="{B0C036D1-14EB-C01D-5A83-E2E036A97932}"/>
              </a:ext>
            </a:extLst>
          </p:cNvPr>
          <p:cNvSpPr txBox="1"/>
          <p:nvPr/>
        </p:nvSpPr>
        <p:spPr>
          <a:xfrm>
            <a:off x="2412436" y="4879716"/>
            <a:ext cx="1420582" cy="369332"/>
          </a:xfrm>
          <a:prstGeom prst="rect">
            <a:avLst/>
          </a:prstGeom>
          <a:noFill/>
        </p:spPr>
        <p:txBody>
          <a:bodyPr wrap="none" rtlCol="0">
            <a:spAutoFit/>
          </a:bodyPr>
          <a:lstStyle/>
          <a:p>
            <a:r>
              <a:rPr lang="en-US" dirty="0">
                <a:latin typeface="Candara" panose="020E0502030303020204" pitchFamily="34" charset="0"/>
              </a:rPr>
              <a:t>After 5 years</a:t>
            </a:r>
          </a:p>
        </p:txBody>
      </p:sp>
      <p:sp>
        <p:nvSpPr>
          <p:cNvPr id="9" name="TextBox 8">
            <a:extLst>
              <a:ext uri="{FF2B5EF4-FFF2-40B4-BE49-F238E27FC236}">
                <a16:creationId xmlns:a16="http://schemas.microsoft.com/office/drawing/2014/main" id="{0A8A7E09-8F09-5FCA-2C53-D597A4D42C90}"/>
              </a:ext>
            </a:extLst>
          </p:cNvPr>
          <p:cNvSpPr txBox="1"/>
          <p:nvPr/>
        </p:nvSpPr>
        <p:spPr>
          <a:xfrm>
            <a:off x="4540295" y="4833846"/>
            <a:ext cx="1513556" cy="369332"/>
          </a:xfrm>
          <a:prstGeom prst="rect">
            <a:avLst/>
          </a:prstGeom>
          <a:noFill/>
        </p:spPr>
        <p:txBody>
          <a:bodyPr wrap="none" rtlCol="0">
            <a:spAutoFit/>
          </a:bodyPr>
          <a:lstStyle/>
          <a:p>
            <a:r>
              <a:rPr lang="en-US" dirty="0">
                <a:latin typeface="Candara" panose="020E0502030303020204" pitchFamily="34" charset="0"/>
              </a:rPr>
              <a:t>After 10 years</a:t>
            </a:r>
          </a:p>
        </p:txBody>
      </p:sp>
      <p:sp>
        <p:nvSpPr>
          <p:cNvPr id="10" name="TextBox 9">
            <a:extLst>
              <a:ext uri="{FF2B5EF4-FFF2-40B4-BE49-F238E27FC236}">
                <a16:creationId xmlns:a16="http://schemas.microsoft.com/office/drawing/2014/main" id="{6C5010DC-AB3C-258A-947D-5D9BE548981F}"/>
              </a:ext>
            </a:extLst>
          </p:cNvPr>
          <p:cNvSpPr txBox="1"/>
          <p:nvPr/>
        </p:nvSpPr>
        <p:spPr>
          <a:xfrm>
            <a:off x="845321" y="3429000"/>
            <a:ext cx="870751" cy="523220"/>
          </a:xfrm>
          <a:prstGeom prst="rect">
            <a:avLst/>
          </a:prstGeom>
          <a:noFill/>
        </p:spPr>
        <p:txBody>
          <a:bodyPr wrap="none" rtlCol="0">
            <a:spAutoFit/>
          </a:bodyPr>
          <a:lstStyle/>
          <a:p>
            <a:r>
              <a:rPr lang="en-US" sz="2800" b="1" dirty="0"/>
              <a:t>25%</a:t>
            </a:r>
          </a:p>
        </p:txBody>
      </p:sp>
      <p:sp>
        <p:nvSpPr>
          <p:cNvPr id="11" name="TextBox 10">
            <a:extLst>
              <a:ext uri="{FF2B5EF4-FFF2-40B4-BE49-F238E27FC236}">
                <a16:creationId xmlns:a16="http://schemas.microsoft.com/office/drawing/2014/main" id="{0E9CD609-2D18-D300-EA2B-995F77722749}"/>
              </a:ext>
            </a:extLst>
          </p:cNvPr>
          <p:cNvSpPr txBox="1"/>
          <p:nvPr/>
        </p:nvSpPr>
        <p:spPr>
          <a:xfrm>
            <a:off x="3063437" y="3399864"/>
            <a:ext cx="870751" cy="523220"/>
          </a:xfrm>
          <a:prstGeom prst="rect">
            <a:avLst/>
          </a:prstGeom>
          <a:noFill/>
        </p:spPr>
        <p:txBody>
          <a:bodyPr wrap="none" rtlCol="0">
            <a:spAutoFit/>
          </a:bodyPr>
          <a:lstStyle/>
          <a:p>
            <a:r>
              <a:rPr lang="en-US" sz="2800" b="1" dirty="0"/>
              <a:t>35%</a:t>
            </a:r>
          </a:p>
        </p:txBody>
      </p:sp>
      <p:sp>
        <p:nvSpPr>
          <p:cNvPr id="12" name="TextBox 11">
            <a:extLst>
              <a:ext uri="{FF2B5EF4-FFF2-40B4-BE49-F238E27FC236}">
                <a16:creationId xmlns:a16="http://schemas.microsoft.com/office/drawing/2014/main" id="{DE7F448A-61D4-CE16-1D6C-51B0EA93B8D8}"/>
              </a:ext>
            </a:extLst>
          </p:cNvPr>
          <p:cNvSpPr txBox="1"/>
          <p:nvPr/>
        </p:nvSpPr>
        <p:spPr>
          <a:xfrm>
            <a:off x="5109948" y="3380397"/>
            <a:ext cx="870751" cy="523220"/>
          </a:xfrm>
          <a:prstGeom prst="rect">
            <a:avLst/>
          </a:prstGeom>
          <a:noFill/>
        </p:spPr>
        <p:txBody>
          <a:bodyPr wrap="none" rtlCol="0">
            <a:spAutoFit/>
          </a:bodyPr>
          <a:lstStyle/>
          <a:p>
            <a:r>
              <a:rPr lang="en-US" sz="2800" b="1" dirty="0"/>
              <a:t>50%</a:t>
            </a:r>
          </a:p>
        </p:txBody>
      </p:sp>
      <p:sp>
        <p:nvSpPr>
          <p:cNvPr id="13" name="TextBox 12">
            <a:extLst>
              <a:ext uri="{FF2B5EF4-FFF2-40B4-BE49-F238E27FC236}">
                <a16:creationId xmlns:a16="http://schemas.microsoft.com/office/drawing/2014/main" id="{064A8F8B-C2BE-FC5A-2C41-9FBBB9C165E7}"/>
              </a:ext>
            </a:extLst>
          </p:cNvPr>
          <p:cNvSpPr txBox="1"/>
          <p:nvPr/>
        </p:nvSpPr>
        <p:spPr>
          <a:xfrm>
            <a:off x="792499" y="5838509"/>
            <a:ext cx="870751" cy="523220"/>
          </a:xfrm>
          <a:prstGeom prst="rect">
            <a:avLst/>
          </a:prstGeom>
          <a:noFill/>
        </p:spPr>
        <p:txBody>
          <a:bodyPr wrap="none" rtlCol="0">
            <a:spAutoFit/>
          </a:bodyPr>
          <a:lstStyle/>
          <a:p>
            <a:r>
              <a:rPr lang="en-US" sz="2800" b="1" dirty="0"/>
              <a:t>50%</a:t>
            </a:r>
          </a:p>
        </p:txBody>
      </p:sp>
      <p:sp>
        <p:nvSpPr>
          <p:cNvPr id="19" name="TextBox 18">
            <a:extLst>
              <a:ext uri="{FF2B5EF4-FFF2-40B4-BE49-F238E27FC236}">
                <a16:creationId xmlns:a16="http://schemas.microsoft.com/office/drawing/2014/main" id="{D1457344-AF82-4EF2-B523-DF88CEB23E1F}"/>
              </a:ext>
            </a:extLst>
          </p:cNvPr>
          <p:cNvSpPr txBox="1"/>
          <p:nvPr/>
        </p:nvSpPr>
        <p:spPr>
          <a:xfrm>
            <a:off x="3010615" y="5809373"/>
            <a:ext cx="870751" cy="523220"/>
          </a:xfrm>
          <a:prstGeom prst="rect">
            <a:avLst/>
          </a:prstGeom>
          <a:noFill/>
        </p:spPr>
        <p:txBody>
          <a:bodyPr wrap="none" rtlCol="0">
            <a:spAutoFit/>
          </a:bodyPr>
          <a:lstStyle/>
          <a:p>
            <a:r>
              <a:rPr lang="en-US" sz="2800" b="1" dirty="0"/>
              <a:t>65%</a:t>
            </a:r>
          </a:p>
        </p:txBody>
      </p:sp>
      <p:sp>
        <p:nvSpPr>
          <p:cNvPr id="20" name="TextBox 19">
            <a:extLst>
              <a:ext uri="{FF2B5EF4-FFF2-40B4-BE49-F238E27FC236}">
                <a16:creationId xmlns:a16="http://schemas.microsoft.com/office/drawing/2014/main" id="{2F16132D-9DBC-6BF4-AF96-E10A38FF1FF4}"/>
              </a:ext>
            </a:extLst>
          </p:cNvPr>
          <p:cNvSpPr txBox="1"/>
          <p:nvPr/>
        </p:nvSpPr>
        <p:spPr>
          <a:xfrm>
            <a:off x="5057126" y="5789906"/>
            <a:ext cx="870751" cy="523220"/>
          </a:xfrm>
          <a:prstGeom prst="rect">
            <a:avLst/>
          </a:prstGeom>
          <a:noFill/>
        </p:spPr>
        <p:txBody>
          <a:bodyPr wrap="none" rtlCol="0">
            <a:spAutoFit/>
          </a:bodyPr>
          <a:lstStyle/>
          <a:p>
            <a:r>
              <a:rPr lang="en-US" sz="2800" b="1" dirty="0"/>
              <a:t>75%</a:t>
            </a:r>
          </a:p>
        </p:txBody>
      </p:sp>
    </p:spTree>
    <p:extLst>
      <p:ext uri="{BB962C8B-B14F-4D97-AF65-F5344CB8AC3E}">
        <p14:creationId xmlns:p14="http://schemas.microsoft.com/office/powerpoint/2010/main" val="2181278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E22DB-ED9A-8BD6-2F03-91407F7EC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8B132-56A3-EDF9-8136-AF5375E4F659}"/>
              </a:ext>
            </a:extLst>
          </p:cNvPr>
          <p:cNvSpPr>
            <a:spLocks noGrp="1"/>
          </p:cNvSpPr>
          <p:nvPr>
            <p:ph type="title"/>
          </p:nvPr>
        </p:nvSpPr>
        <p:spPr>
          <a:xfrm>
            <a:off x="343282" y="389734"/>
            <a:ext cx="11848718" cy="1325563"/>
          </a:xfrm>
        </p:spPr>
        <p:txBody>
          <a:bodyPr>
            <a:normAutofit/>
          </a:bodyPr>
          <a:lstStyle/>
          <a:p>
            <a:r>
              <a:rPr lang="fr-FR" sz="4000" b="1" dirty="0">
                <a:solidFill>
                  <a:srgbClr val="2E24F8"/>
                </a:solidFill>
                <a:latin typeface="Candara" panose="020E0502030303020204" pitchFamily="34" charset="0"/>
              </a:rPr>
              <a:t>The Challenge of Evaluation</a:t>
            </a:r>
          </a:p>
        </p:txBody>
      </p:sp>
      <p:sp>
        <p:nvSpPr>
          <p:cNvPr id="3" name="Content Placeholder 2">
            <a:extLst>
              <a:ext uri="{FF2B5EF4-FFF2-40B4-BE49-F238E27FC236}">
                <a16:creationId xmlns:a16="http://schemas.microsoft.com/office/drawing/2014/main" id="{768111FE-AD7C-C036-648C-A26162773F37}"/>
              </a:ext>
            </a:extLst>
          </p:cNvPr>
          <p:cNvSpPr>
            <a:spLocks noGrp="1"/>
          </p:cNvSpPr>
          <p:nvPr>
            <p:ph idx="1"/>
          </p:nvPr>
        </p:nvSpPr>
        <p:spPr>
          <a:xfrm>
            <a:off x="5341437" y="-429031"/>
            <a:ext cx="6543584" cy="4351338"/>
          </a:xfrm>
        </p:spPr>
        <p:txBody>
          <a:bodyPr/>
          <a:lstStyle/>
          <a:p>
            <a:pPr marL="0" indent="0">
              <a:buNone/>
            </a:pPr>
            <a:r>
              <a:rPr lang="en-US" dirty="0"/>
              <a:t> </a:t>
            </a:r>
          </a:p>
        </p:txBody>
      </p:sp>
      <p:grpSp>
        <p:nvGrpSpPr>
          <p:cNvPr id="42" name="Google Shape;302;p29">
            <a:extLst>
              <a:ext uri="{FF2B5EF4-FFF2-40B4-BE49-F238E27FC236}">
                <a16:creationId xmlns:a16="http://schemas.microsoft.com/office/drawing/2014/main" id="{8878E550-F637-5B57-9612-33A3D9A88019}"/>
              </a:ext>
            </a:extLst>
          </p:cNvPr>
          <p:cNvGrpSpPr/>
          <p:nvPr/>
        </p:nvGrpSpPr>
        <p:grpSpPr>
          <a:xfrm>
            <a:off x="717801" y="1993227"/>
            <a:ext cx="914400" cy="914400"/>
            <a:chOff x="5428466" y="2033034"/>
            <a:chExt cx="1505400" cy="1508700"/>
          </a:xfrm>
        </p:grpSpPr>
        <p:sp>
          <p:nvSpPr>
            <p:cNvPr id="47" name="Google Shape;307;p29">
              <a:extLst>
                <a:ext uri="{FF2B5EF4-FFF2-40B4-BE49-F238E27FC236}">
                  <a16:creationId xmlns:a16="http://schemas.microsoft.com/office/drawing/2014/main" id="{2358BEFA-5D43-5E1D-AA82-49055D1BFD39}"/>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48" name="Google Shape;308;p29">
              <a:extLst>
                <a:ext uri="{FF2B5EF4-FFF2-40B4-BE49-F238E27FC236}">
                  <a16:creationId xmlns:a16="http://schemas.microsoft.com/office/drawing/2014/main" id="{BAEEDDFA-1131-FFCB-0846-438BE53AD4BF}"/>
                </a:ext>
              </a:extLst>
            </p:cNvPr>
            <p:cNvPicPr preferRelativeResize="0"/>
            <p:nvPr/>
          </p:nvPicPr>
          <p:blipFill rotWithShape="1">
            <a:blip r:embed="rId2">
              <a:alphaModFix/>
            </a:blip>
            <a:srcRect/>
            <a:stretch/>
          </p:blipFill>
          <p:spPr>
            <a:xfrm>
              <a:off x="5632003" y="2729686"/>
              <a:ext cx="356842" cy="415290"/>
            </a:xfrm>
            <a:prstGeom prst="rect">
              <a:avLst/>
            </a:prstGeom>
            <a:noFill/>
            <a:ln>
              <a:noFill/>
            </a:ln>
          </p:spPr>
        </p:pic>
        <p:pic>
          <p:nvPicPr>
            <p:cNvPr id="49" name="Google Shape;309;p29">
              <a:extLst>
                <a:ext uri="{FF2B5EF4-FFF2-40B4-BE49-F238E27FC236}">
                  <a16:creationId xmlns:a16="http://schemas.microsoft.com/office/drawing/2014/main" id="{3EFFEB84-2B93-0670-B8EB-8CC911F8BBDE}"/>
                </a:ext>
              </a:extLst>
            </p:cNvPr>
            <p:cNvPicPr preferRelativeResize="0"/>
            <p:nvPr/>
          </p:nvPicPr>
          <p:blipFill rotWithShape="1">
            <a:blip r:embed="rId3">
              <a:alphaModFix/>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rcRect/>
            <a:stretch/>
          </p:blipFill>
          <p:spPr>
            <a:xfrm>
              <a:off x="5996311" y="3044825"/>
              <a:ext cx="356842" cy="415290"/>
            </a:xfrm>
            <a:prstGeom prst="rect">
              <a:avLst/>
            </a:prstGeom>
            <a:noFill/>
            <a:ln>
              <a:noFill/>
            </a:ln>
          </p:spPr>
        </p:pic>
        <p:pic>
          <p:nvPicPr>
            <p:cNvPr id="50" name="Google Shape;310;p29">
              <a:extLst>
                <a:ext uri="{FF2B5EF4-FFF2-40B4-BE49-F238E27FC236}">
                  <a16:creationId xmlns:a16="http://schemas.microsoft.com/office/drawing/2014/main" id="{AECCBDD1-31A3-D215-76C4-EE29E24CDD63}"/>
                </a:ext>
              </a:extLst>
            </p:cNvPr>
            <p:cNvPicPr preferRelativeResize="0"/>
            <p:nvPr/>
          </p:nvPicPr>
          <p:blipFill rotWithShape="1">
            <a:blip r:embed="rId5">
              <a:alphaModFix/>
              <a:duotone>
                <a:schemeClr val="accent4">
                  <a:shade val="45000"/>
                  <a:satMod val="135000"/>
                </a:schemeClr>
                <a:prstClr val="white"/>
              </a:duotone>
              <a:extLst>
                <a:ext uri="{BEBA8EAE-BF5A-486C-A8C5-ECC9F3942E4B}">
                  <a14:imgProps xmlns:a14="http://schemas.microsoft.com/office/drawing/2010/main">
                    <a14:imgLayer r:embed="rId6">
                      <a14:imgEffect>
                        <a14:saturation sat="0"/>
                      </a14:imgEffect>
                      <a14:imgEffect>
                        <a14:brightnessContrast bright="-40000" contrast="-40000"/>
                      </a14:imgEffect>
                    </a14:imgLayer>
                  </a14:imgProps>
                </a:ext>
              </a:extLst>
            </a:blip>
            <a:srcRect/>
            <a:stretch/>
          </p:blipFill>
          <p:spPr>
            <a:xfrm>
              <a:off x="6396906" y="2267585"/>
              <a:ext cx="356842" cy="415290"/>
            </a:xfrm>
            <a:prstGeom prst="rect">
              <a:avLst/>
            </a:prstGeom>
            <a:noFill/>
            <a:ln>
              <a:noFill/>
            </a:ln>
          </p:spPr>
        </p:pic>
        <p:pic>
          <p:nvPicPr>
            <p:cNvPr id="52" name="Google Shape;312;p29">
              <a:extLst>
                <a:ext uri="{FF2B5EF4-FFF2-40B4-BE49-F238E27FC236}">
                  <a16:creationId xmlns:a16="http://schemas.microsoft.com/office/drawing/2014/main" id="{BD556B39-E1E6-0368-08A1-883AF9B89B25}"/>
                </a:ext>
              </a:extLst>
            </p:cNvPr>
            <p:cNvPicPr preferRelativeResize="0"/>
            <p:nvPr/>
          </p:nvPicPr>
          <p:blipFill rotWithShape="1">
            <a:blip r:embed="rId7">
              <a:alphaModFix/>
              <a:duotone>
                <a:schemeClr val="accent4">
                  <a:shade val="45000"/>
                  <a:satMod val="135000"/>
                </a:schemeClr>
                <a:prstClr val="white"/>
              </a:duotone>
              <a:extLst>
                <a:ext uri="{BEBA8EAE-BF5A-486C-A8C5-ECC9F3942E4B}">
                  <a14:imgProps xmlns:a14="http://schemas.microsoft.com/office/drawing/2010/main">
                    <a14:imgLayer r:embed="rId8">
                      <a14:imgEffect>
                        <a14:brightnessContrast bright="-40000" contrast="-40000"/>
                      </a14:imgEffect>
                    </a14:imgLayer>
                  </a14:imgProps>
                </a:ext>
              </a:extLst>
            </a:blip>
            <a:srcRect/>
            <a:stretch/>
          </p:blipFill>
          <p:spPr>
            <a:xfrm>
              <a:off x="5608778" y="2239282"/>
              <a:ext cx="356842" cy="415290"/>
            </a:xfrm>
            <a:prstGeom prst="rect">
              <a:avLst/>
            </a:prstGeom>
            <a:noFill/>
            <a:ln>
              <a:noFill/>
            </a:ln>
          </p:spPr>
        </p:pic>
        <p:pic>
          <p:nvPicPr>
            <p:cNvPr id="53" name="Google Shape;313;p29">
              <a:extLst>
                <a:ext uri="{FF2B5EF4-FFF2-40B4-BE49-F238E27FC236}">
                  <a16:creationId xmlns:a16="http://schemas.microsoft.com/office/drawing/2014/main" id="{D6ABDA8D-330A-DF62-4F6F-22314F0877A0}"/>
                </a:ext>
              </a:extLst>
            </p:cNvPr>
            <p:cNvPicPr preferRelativeResize="0"/>
            <p:nvPr/>
          </p:nvPicPr>
          <p:blipFill rotWithShape="1">
            <a:blip r:embed="rId9">
              <a:alphaModFix/>
              <a:duotone>
                <a:schemeClr val="accent4">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brightnessContrast bright="-40000" contrast="-40000"/>
                      </a14:imgEffect>
                    </a14:imgLayer>
                  </a14:imgProps>
                </a:ext>
              </a:extLst>
            </a:blip>
            <a:srcRect/>
            <a:stretch/>
          </p:blipFill>
          <p:spPr>
            <a:xfrm>
              <a:off x="6050739" y="2067287"/>
              <a:ext cx="356843" cy="415290"/>
            </a:xfrm>
            <a:prstGeom prst="rect">
              <a:avLst/>
            </a:prstGeom>
            <a:noFill/>
            <a:ln>
              <a:noFill/>
            </a:ln>
          </p:spPr>
        </p:pic>
        <p:pic>
          <p:nvPicPr>
            <p:cNvPr id="54" name="Google Shape;314;p29">
              <a:extLst>
                <a:ext uri="{FF2B5EF4-FFF2-40B4-BE49-F238E27FC236}">
                  <a16:creationId xmlns:a16="http://schemas.microsoft.com/office/drawing/2014/main" id="{2F760A7E-FE36-11FF-25A3-49DFAC4E15EB}"/>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grpSp>
        <p:nvGrpSpPr>
          <p:cNvPr id="76" name="Google Shape;302;p29">
            <a:extLst>
              <a:ext uri="{FF2B5EF4-FFF2-40B4-BE49-F238E27FC236}">
                <a16:creationId xmlns:a16="http://schemas.microsoft.com/office/drawing/2014/main" id="{D0043279-CD1E-62C5-19E1-E5A9BCDA9EC2}"/>
              </a:ext>
            </a:extLst>
          </p:cNvPr>
          <p:cNvGrpSpPr/>
          <p:nvPr/>
        </p:nvGrpSpPr>
        <p:grpSpPr>
          <a:xfrm>
            <a:off x="681068" y="3515734"/>
            <a:ext cx="914400" cy="914400"/>
            <a:chOff x="5428466" y="2033034"/>
            <a:chExt cx="1505400" cy="1508700"/>
          </a:xfrm>
        </p:grpSpPr>
        <p:sp>
          <p:nvSpPr>
            <p:cNvPr id="77" name="Google Shape;307;p29">
              <a:extLst>
                <a:ext uri="{FF2B5EF4-FFF2-40B4-BE49-F238E27FC236}">
                  <a16:creationId xmlns:a16="http://schemas.microsoft.com/office/drawing/2014/main" id="{D31D0D71-2B7C-D8B0-D928-A530F98B31F3}"/>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78" name="Google Shape;308;p29">
              <a:extLst>
                <a:ext uri="{FF2B5EF4-FFF2-40B4-BE49-F238E27FC236}">
                  <a16:creationId xmlns:a16="http://schemas.microsoft.com/office/drawing/2014/main" id="{B0CBBABA-214F-616F-6631-F367B288B13C}"/>
                </a:ext>
              </a:extLst>
            </p:cNvPr>
            <p:cNvPicPr preferRelativeResize="0"/>
            <p:nvPr/>
          </p:nvPicPr>
          <p:blipFill rotWithShape="1">
            <a:blip r:embed="rId12">
              <a:alphaModFix/>
              <a:duotone>
                <a:schemeClr val="accent6">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saturation sat="0"/>
                      </a14:imgEffect>
                    </a14:imgLayer>
                  </a14:imgProps>
                </a:ext>
              </a:extLst>
            </a:blip>
            <a:srcRect/>
            <a:stretch/>
          </p:blipFill>
          <p:spPr>
            <a:xfrm>
              <a:off x="5632003" y="2729686"/>
              <a:ext cx="356842" cy="415290"/>
            </a:xfrm>
            <a:prstGeom prst="rect">
              <a:avLst/>
            </a:prstGeom>
            <a:noFill/>
            <a:ln>
              <a:noFill/>
            </a:ln>
          </p:spPr>
        </p:pic>
        <p:pic>
          <p:nvPicPr>
            <p:cNvPr id="79" name="Google Shape;309;p29">
              <a:extLst>
                <a:ext uri="{FF2B5EF4-FFF2-40B4-BE49-F238E27FC236}">
                  <a16:creationId xmlns:a16="http://schemas.microsoft.com/office/drawing/2014/main" id="{CFC46C05-C229-2002-DAFF-6E402691C0B1}"/>
                </a:ext>
              </a:extLst>
            </p:cNvPr>
            <p:cNvPicPr preferRelativeResize="0"/>
            <p:nvPr/>
          </p:nvPicPr>
          <p:blipFill rotWithShape="1">
            <a:blip r:embed="rId13">
              <a:alphaModFix/>
            </a:blip>
            <a:srcRect/>
            <a:stretch/>
          </p:blipFill>
          <p:spPr>
            <a:xfrm>
              <a:off x="5996311" y="3044825"/>
              <a:ext cx="356842" cy="415290"/>
            </a:xfrm>
            <a:prstGeom prst="rect">
              <a:avLst/>
            </a:prstGeom>
            <a:noFill/>
            <a:ln>
              <a:noFill/>
            </a:ln>
          </p:spPr>
        </p:pic>
        <p:pic>
          <p:nvPicPr>
            <p:cNvPr id="82" name="Google Shape;310;p29">
              <a:extLst>
                <a:ext uri="{FF2B5EF4-FFF2-40B4-BE49-F238E27FC236}">
                  <a16:creationId xmlns:a16="http://schemas.microsoft.com/office/drawing/2014/main" id="{DCCDE18A-86F1-CB21-038B-F493EFF7F0B4}"/>
                </a:ext>
              </a:extLst>
            </p:cNvPr>
            <p:cNvPicPr preferRelativeResize="0"/>
            <p:nvPr/>
          </p:nvPicPr>
          <p:blipFill rotWithShape="1">
            <a:blip r:embed="rId14">
              <a:alphaModFix/>
              <a:duotone>
                <a:prstClr val="black"/>
                <a:schemeClr val="accent6">
                  <a:tint val="45000"/>
                  <a:satMod val="400000"/>
                </a:schemeClr>
              </a:duotone>
              <a:extLst>
                <a:ext uri="{BEBA8EAE-BF5A-486C-A8C5-ECC9F3942E4B}">
                  <a14:imgProps xmlns:a14="http://schemas.microsoft.com/office/drawing/2010/main">
                    <a14:imgLayer r:embed="rId6">
                      <a14:imgEffect>
                        <a14:saturation sat="0"/>
                      </a14:imgEffect>
                    </a14:imgLayer>
                  </a14:imgProps>
                </a:ext>
              </a:extLst>
            </a:blip>
            <a:srcRect/>
            <a:stretch/>
          </p:blipFill>
          <p:spPr>
            <a:xfrm>
              <a:off x="6396906" y="2267585"/>
              <a:ext cx="356842" cy="415290"/>
            </a:xfrm>
            <a:prstGeom prst="rect">
              <a:avLst/>
            </a:prstGeom>
            <a:noFill/>
            <a:ln>
              <a:noFill/>
            </a:ln>
          </p:spPr>
        </p:pic>
        <p:pic>
          <p:nvPicPr>
            <p:cNvPr id="93" name="Google Shape;312;p29">
              <a:extLst>
                <a:ext uri="{FF2B5EF4-FFF2-40B4-BE49-F238E27FC236}">
                  <a16:creationId xmlns:a16="http://schemas.microsoft.com/office/drawing/2014/main" id="{5EEA5602-B74E-8EB0-11FD-6BBB366996F0}"/>
                </a:ext>
              </a:extLst>
            </p:cNvPr>
            <p:cNvPicPr preferRelativeResize="0"/>
            <p:nvPr/>
          </p:nvPicPr>
          <p:blipFill rotWithShape="1">
            <a:blip r:embed="rId15">
              <a:alphaModFix/>
              <a:duotone>
                <a:schemeClr val="accent6">
                  <a:shade val="45000"/>
                  <a:satMod val="135000"/>
                </a:schemeClr>
                <a:prstClr val="white"/>
              </a:duotone>
              <a:extLst>
                <a:ext uri="{BEBA8EAE-BF5A-486C-A8C5-ECC9F3942E4B}">
                  <a14:imgProps xmlns:a14="http://schemas.microsoft.com/office/drawing/2010/main">
                    <a14:imgLayer r:embed="rId8">
                      <a14:imgEffect>
                        <a14:colorTemperature colorTemp="4700"/>
                      </a14:imgEffect>
                      <a14:imgEffect>
                        <a14:saturation sat="0"/>
                      </a14:imgEffect>
                    </a14:imgLayer>
                  </a14:imgProps>
                </a:ext>
              </a:extLst>
            </a:blip>
            <a:srcRect/>
            <a:stretch/>
          </p:blipFill>
          <p:spPr>
            <a:xfrm>
              <a:off x="5608778" y="2239282"/>
              <a:ext cx="356842" cy="415290"/>
            </a:xfrm>
            <a:prstGeom prst="rect">
              <a:avLst/>
            </a:prstGeom>
            <a:noFill/>
            <a:ln>
              <a:noFill/>
            </a:ln>
          </p:spPr>
        </p:pic>
        <p:pic>
          <p:nvPicPr>
            <p:cNvPr id="94" name="Google Shape;313;p29">
              <a:extLst>
                <a:ext uri="{FF2B5EF4-FFF2-40B4-BE49-F238E27FC236}">
                  <a16:creationId xmlns:a16="http://schemas.microsoft.com/office/drawing/2014/main" id="{13A36B69-17E7-FF44-87A7-9AC0ADA333EE}"/>
                </a:ext>
              </a:extLst>
            </p:cNvPr>
            <p:cNvPicPr preferRelativeResize="0"/>
            <p:nvPr/>
          </p:nvPicPr>
          <p:blipFill rotWithShape="1">
            <a:blip r:embed="rId16">
              <a:alphaModFix/>
              <a:duotone>
                <a:schemeClr val="accent6">
                  <a:shade val="45000"/>
                  <a:satMod val="135000"/>
                </a:schemeClr>
                <a:prstClr val="white"/>
              </a:duotone>
              <a:extLst>
                <a:ext uri="{BEBA8EAE-BF5A-486C-A8C5-ECC9F3942E4B}">
                  <a14:imgProps xmlns:a14="http://schemas.microsoft.com/office/drawing/2010/main">
                    <a14:imgLayer r:embed="rId10">
                      <a14:imgEffect>
                        <a14:sharpenSoften amount="-50000"/>
                      </a14:imgEffect>
                      <a14:imgEffect>
                        <a14:colorTemperature colorTemp="4700"/>
                      </a14:imgEffect>
                      <a14:imgEffect>
                        <a14:saturation sat="0"/>
                      </a14:imgEffect>
                    </a14:imgLayer>
                  </a14:imgProps>
                </a:ext>
              </a:extLst>
            </a:blip>
            <a:srcRect/>
            <a:stretch/>
          </p:blipFill>
          <p:spPr>
            <a:xfrm>
              <a:off x="6050739" y="2067287"/>
              <a:ext cx="356843" cy="415290"/>
            </a:xfrm>
            <a:prstGeom prst="rect">
              <a:avLst/>
            </a:prstGeom>
            <a:noFill/>
            <a:ln>
              <a:noFill/>
            </a:ln>
          </p:spPr>
        </p:pic>
        <p:pic>
          <p:nvPicPr>
            <p:cNvPr id="95" name="Google Shape;314;p29">
              <a:extLst>
                <a:ext uri="{FF2B5EF4-FFF2-40B4-BE49-F238E27FC236}">
                  <a16:creationId xmlns:a16="http://schemas.microsoft.com/office/drawing/2014/main" id="{D8C177E3-49F8-B795-07D8-45EAB0F8DEA7}"/>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sp>
        <p:nvSpPr>
          <p:cNvPr id="6" name="5-Point Star 5">
            <a:extLst>
              <a:ext uri="{FF2B5EF4-FFF2-40B4-BE49-F238E27FC236}">
                <a16:creationId xmlns:a16="http://schemas.microsoft.com/office/drawing/2014/main" id="{582CAA1D-DDA1-7CA1-F735-24057175E44E}"/>
              </a:ext>
            </a:extLst>
          </p:cNvPr>
          <p:cNvSpPr/>
          <p:nvPr/>
        </p:nvSpPr>
        <p:spPr>
          <a:xfrm>
            <a:off x="2442116" y="2261242"/>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8" name="5-Point Star 97">
            <a:extLst>
              <a:ext uri="{FF2B5EF4-FFF2-40B4-BE49-F238E27FC236}">
                <a16:creationId xmlns:a16="http://schemas.microsoft.com/office/drawing/2014/main" id="{56286446-ACDC-3C83-F8A4-5A6AF138522E}"/>
              </a:ext>
            </a:extLst>
          </p:cNvPr>
          <p:cNvSpPr/>
          <p:nvPr/>
        </p:nvSpPr>
        <p:spPr>
          <a:xfrm>
            <a:off x="2769841" y="2262316"/>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9" name="5-Point Star 98">
            <a:extLst>
              <a:ext uri="{FF2B5EF4-FFF2-40B4-BE49-F238E27FC236}">
                <a16:creationId xmlns:a16="http://schemas.microsoft.com/office/drawing/2014/main" id="{8EA7565C-7369-EA9B-98C4-EA099545168B}"/>
              </a:ext>
            </a:extLst>
          </p:cNvPr>
          <p:cNvSpPr/>
          <p:nvPr/>
        </p:nvSpPr>
        <p:spPr>
          <a:xfrm>
            <a:off x="3111247" y="22644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1" name="5-Point Star 100">
            <a:extLst>
              <a:ext uri="{FF2B5EF4-FFF2-40B4-BE49-F238E27FC236}">
                <a16:creationId xmlns:a16="http://schemas.microsoft.com/office/drawing/2014/main" id="{3B0F184F-B350-F349-B81C-EC32BE30BDC8}"/>
              </a:ext>
            </a:extLst>
          </p:cNvPr>
          <p:cNvSpPr/>
          <p:nvPr/>
        </p:nvSpPr>
        <p:spPr>
          <a:xfrm>
            <a:off x="2442116" y="260086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2" name="5-Point Star 101">
            <a:extLst>
              <a:ext uri="{FF2B5EF4-FFF2-40B4-BE49-F238E27FC236}">
                <a16:creationId xmlns:a16="http://schemas.microsoft.com/office/drawing/2014/main" id="{7A069AF5-3910-1C24-A55D-D96E3C33E2CA}"/>
              </a:ext>
            </a:extLst>
          </p:cNvPr>
          <p:cNvSpPr/>
          <p:nvPr/>
        </p:nvSpPr>
        <p:spPr>
          <a:xfrm>
            <a:off x="2345022" y="37236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4" name="5-Point Star 103">
            <a:extLst>
              <a:ext uri="{FF2B5EF4-FFF2-40B4-BE49-F238E27FC236}">
                <a16:creationId xmlns:a16="http://schemas.microsoft.com/office/drawing/2014/main" id="{7083A847-8147-F632-A8F5-557713755932}"/>
              </a:ext>
            </a:extLst>
          </p:cNvPr>
          <p:cNvSpPr/>
          <p:nvPr/>
        </p:nvSpPr>
        <p:spPr>
          <a:xfrm>
            <a:off x="2672747" y="3724699"/>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6" name="5-Point Star 105">
            <a:extLst>
              <a:ext uri="{FF2B5EF4-FFF2-40B4-BE49-F238E27FC236}">
                <a16:creationId xmlns:a16="http://schemas.microsoft.com/office/drawing/2014/main" id="{57966487-499B-8A76-383F-36CEA290FE90}"/>
              </a:ext>
            </a:extLst>
          </p:cNvPr>
          <p:cNvSpPr/>
          <p:nvPr/>
        </p:nvSpPr>
        <p:spPr>
          <a:xfrm>
            <a:off x="3014153" y="372680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3" name="5-Point Star 112">
            <a:extLst>
              <a:ext uri="{FF2B5EF4-FFF2-40B4-BE49-F238E27FC236}">
                <a16:creationId xmlns:a16="http://schemas.microsoft.com/office/drawing/2014/main" id="{20E3DADD-1F70-80C8-A138-C13BB930F3DC}"/>
              </a:ext>
            </a:extLst>
          </p:cNvPr>
          <p:cNvSpPr/>
          <p:nvPr/>
        </p:nvSpPr>
        <p:spPr>
          <a:xfrm>
            <a:off x="2769840" y="260834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Google Shape;305;p29">
            <a:extLst>
              <a:ext uri="{FF2B5EF4-FFF2-40B4-BE49-F238E27FC236}">
                <a16:creationId xmlns:a16="http://schemas.microsoft.com/office/drawing/2014/main" id="{DAA81A96-CB4F-1127-D2CC-042A71854629}"/>
              </a:ext>
            </a:extLst>
          </p:cNvPr>
          <p:cNvSpPr txBox="1"/>
          <p:nvPr/>
        </p:nvSpPr>
        <p:spPr>
          <a:xfrm>
            <a:off x="168878" y="1534578"/>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A</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7" name="Google Shape;305;p29">
            <a:extLst>
              <a:ext uri="{FF2B5EF4-FFF2-40B4-BE49-F238E27FC236}">
                <a16:creationId xmlns:a16="http://schemas.microsoft.com/office/drawing/2014/main" id="{36C57E5A-D1FB-AFEB-0BA3-1C5AA032EB2B}"/>
              </a:ext>
            </a:extLst>
          </p:cNvPr>
          <p:cNvSpPr txBox="1"/>
          <p:nvPr/>
        </p:nvSpPr>
        <p:spPr>
          <a:xfrm>
            <a:off x="132145" y="3057085"/>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B</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8" name="Google Shape;305;p29">
            <a:extLst>
              <a:ext uri="{FF2B5EF4-FFF2-40B4-BE49-F238E27FC236}">
                <a16:creationId xmlns:a16="http://schemas.microsoft.com/office/drawing/2014/main" id="{F365D5DC-6A38-9F42-7D56-117501B3F6A1}"/>
              </a:ext>
            </a:extLst>
          </p:cNvPr>
          <p:cNvSpPr txBox="1"/>
          <p:nvPr/>
        </p:nvSpPr>
        <p:spPr>
          <a:xfrm>
            <a:off x="1876007" y="1501871"/>
            <a:ext cx="2236554"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s-ES" sz="2000" b="1" dirty="0" err="1">
                <a:solidFill>
                  <a:schemeClr val="dk1"/>
                </a:solidFill>
                <a:latin typeface="Candara" panose="020E0502030303020204" pitchFamily="34" charset="0"/>
                <a:ea typeface="Century Gothic"/>
                <a:cs typeface="Century Gothic"/>
                <a:sym typeface="Century Gothic"/>
              </a:rPr>
              <a:t>with</a:t>
            </a:r>
            <a:r>
              <a:rPr lang="es-ES" sz="2000" b="1" dirty="0">
                <a:solidFill>
                  <a:schemeClr val="dk1"/>
                </a:solidFill>
                <a:latin typeface="Candara" panose="020E0502030303020204" pitchFamily="34" charset="0"/>
                <a:ea typeface="Century Gothic"/>
                <a:cs typeface="Century Gothic"/>
                <a:sym typeface="Century Gothic"/>
              </a:rPr>
              <a:t> </a:t>
            </a:r>
            <a:r>
              <a:rPr lang="es-ES" sz="2000" b="1" dirty="0" err="1">
                <a:solidFill>
                  <a:schemeClr val="dk1"/>
                </a:solidFill>
                <a:latin typeface="Candara" panose="020E0502030303020204" pitchFamily="34" charset="0"/>
                <a:ea typeface="Century Gothic"/>
                <a:cs typeface="Century Gothic"/>
                <a:sym typeface="Century Gothic"/>
              </a:rPr>
              <a:t>intervention</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Tree>
    <p:extLst>
      <p:ext uri="{BB962C8B-B14F-4D97-AF65-F5344CB8AC3E}">
        <p14:creationId xmlns:p14="http://schemas.microsoft.com/office/powerpoint/2010/main" val="421531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0B567-D632-5D42-B7FC-A6D169C4C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AC81F-BA8B-18C5-DEC0-0F2DD7C6CCF1}"/>
              </a:ext>
            </a:extLst>
          </p:cNvPr>
          <p:cNvSpPr>
            <a:spLocks noGrp="1"/>
          </p:cNvSpPr>
          <p:nvPr>
            <p:ph type="title"/>
          </p:nvPr>
        </p:nvSpPr>
        <p:spPr>
          <a:xfrm>
            <a:off x="343282" y="389734"/>
            <a:ext cx="11848718" cy="1325563"/>
          </a:xfrm>
        </p:spPr>
        <p:txBody>
          <a:bodyPr>
            <a:normAutofit/>
          </a:bodyPr>
          <a:lstStyle/>
          <a:p>
            <a:r>
              <a:rPr lang="fr-FR" sz="4000" b="1" dirty="0">
                <a:solidFill>
                  <a:srgbClr val="2E24F8"/>
                </a:solidFill>
                <a:latin typeface="Candara" panose="020E0502030303020204" pitchFamily="34" charset="0"/>
              </a:rPr>
              <a:t>The Challenge of Evaluation</a:t>
            </a:r>
          </a:p>
        </p:txBody>
      </p:sp>
      <p:sp>
        <p:nvSpPr>
          <p:cNvPr id="3" name="Content Placeholder 2">
            <a:extLst>
              <a:ext uri="{FF2B5EF4-FFF2-40B4-BE49-F238E27FC236}">
                <a16:creationId xmlns:a16="http://schemas.microsoft.com/office/drawing/2014/main" id="{CA5F2837-B3BE-0DA1-A694-58DBBD24DEA4}"/>
              </a:ext>
            </a:extLst>
          </p:cNvPr>
          <p:cNvSpPr>
            <a:spLocks noGrp="1"/>
          </p:cNvSpPr>
          <p:nvPr>
            <p:ph idx="1"/>
          </p:nvPr>
        </p:nvSpPr>
        <p:spPr>
          <a:xfrm>
            <a:off x="3991554" y="1856747"/>
            <a:ext cx="6543584" cy="4351338"/>
          </a:xfrm>
        </p:spPr>
        <p:txBody>
          <a:bodyPr/>
          <a:lstStyle/>
          <a:p>
            <a:pPr marL="0" indent="0">
              <a:buNone/>
            </a:pPr>
            <a:r>
              <a:rPr lang="en-US" dirty="0"/>
              <a:t> </a:t>
            </a:r>
          </a:p>
        </p:txBody>
      </p:sp>
      <p:grpSp>
        <p:nvGrpSpPr>
          <p:cNvPr id="42" name="Google Shape;302;p29">
            <a:extLst>
              <a:ext uri="{FF2B5EF4-FFF2-40B4-BE49-F238E27FC236}">
                <a16:creationId xmlns:a16="http://schemas.microsoft.com/office/drawing/2014/main" id="{2179E2CF-3C22-6E5F-FF79-AA17A862F37E}"/>
              </a:ext>
            </a:extLst>
          </p:cNvPr>
          <p:cNvGrpSpPr/>
          <p:nvPr/>
        </p:nvGrpSpPr>
        <p:grpSpPr>
          <a:xfrm>
            <a:off x="717801" y="1993227"/>
            <a:ext cx="914400" cy="914400"/>
            <a:chOff x="5428466" y="2033034"/>
            <a:chExt cx="1505400" cy="1508700"/>
          </a:xfrm>
        </p:grpSpPr>
        <p:sp>
          <p:nvSpPr>
            <p:cNvPr id="47" name="Google Shape;307;p29">
              <a:extLst>
                <a:ext uri="{FF2B5EF4-FFF2-40B4-BE49-F238E27FC236}">
                  <a16:creationId xmlns:a16="http://schemas.microsoft.com/office/drawing/2014/main" id="{A7C5E862-87FF-BF7B-A3EE-39B4551A0CC3}"/>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48" name="Google Shape;308;p29">
              <a:extLst>
                <a:ext uri="{FF2B5EF4-FFF2-40B4-BE49-F238E27FC236}">
                  <a16:creationId xmlns:a16="http://schemas.microsoft.com/office/drawing/2014/main" id="{9BCF2F63-836A-8E94-96E9-186CD15C0AAC}"/>
                </a:ext>
              </a:extLst>
            </p:cNvPr>
            <p:cNvPicPr preferRelativeResize="0"/>
            <p:nvPr/>
          </p:nvPicPr>
          <p:blipFill rotWithShape="1">
            <a:blip r:embed="rId2">
              <a:alphaModFix/>
            </a:blip>
            <a:srcRect/>
            <a:stretch/>
          </p:blipFill>
          <p:spPr>
            <a:xfrm>
              <a:off x="5632003" y="2729686"/>
              <a:ext cx="356842" cy="415290"/>
            </a:xfrm>
            <a:prstGeom prst="rect">
              <a:avLst/>
            </a:prstGeom>
            <a:noFill/>
            <a:ln>
              <a:noFill/>
            </a:ln>
          </p:spPr>
        </p:pic>
        <p:pic>
          <p:nvPicPr>
            <p:cNvPr id="49" name="Google Shape;309;p29">
              <a:extLst>
                <a:ext uri="{FF2B5EF4-FFF2-40B4-BE49-F238E27FC236}">
                  <a16:creationId xmlns:a16="http://schemas.microsoft.com/office/drawing/2014/main" id="{B23A0FA1-E07A-5FD5-FB30-8BF70DD7244F}"/>
                </a:ext>
              </a:extLst>
            </p:cNvPr>
            <p:cNvPicPr preferRelativeResize="0"/>
            <p:nvPr/>
          </p:nvPicPr>
          <p:blipFill rotWithShape="1">
            <a:blip r:embed="rId3">
              <a:alphaModFix/>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rcRect/>
            <a:stretch/>
          </p:blipFill>
          <p:spPr>
            <a:xfrm>
              <a:off x="5996311" y="3044825"/>
              <a:ext cx="356842" cy="415290"/>
            </a:xfrm>
            <a:prstGeom prst="rect">
              <a:avLst/>
            </a:prstGeom>
            <a:noFill/>
            <a:ln>
              <a:noFill/>
            </a:ln>
          </p:spPr>
        </p:pic>
        <p:pic>
          <p:nvPicPr>
            <p:cNvPr id="50" name="Google Shape;310;p29">
              <a:extLst>
                <a:ext uri="{FF2B5EF4-FFF2-40B4-BE49-F238E27FC236}">
                  <a16:creationId xmlns:a16="http://schemas.microsoft.com/office/drawing/2014/main" id="{CF4CC485-A48B-B5C5-C677-70B4A464E3E7}"/>
                </a:ext>
              </a:extLst>
            </p:cNvPr>
            <p:cNvPicPr preferRelativeResize="0"/>
            <p:nvPr/>
          </p:nvPicPr>
          <p:blipFill rotWithShape="1">
            <a:blip r:embed="rId5">
              <a:alphaModFix/>
              <a:duotone>
                <a:schemeClr val="accent4">
                  <a:shade val="45000"/>
                  <a:satMod val="135000"/>
                </a:schemeClr>
                <a:prstClr val="white"/>
              </a:duotone>
              <a:extLst>
                <a:ext uri="{BEBA8EAE-BF5A-486C-A8C5-ECC9F3942E4B}">
                  <a14:imgProps xmlns:a14="http://schemas.microsoft.com/office/drawing/2010/main">
                    <a14:imgLayer r:embed="rId6">
                      <a14:imgEffect>
                        <a14:saturation sat="0"/>
                      </a14:imgEffect>
                      <a14:imgEffect>
                        <a14:brightnessContrast bright="-40000" contrast="-40000"/>
                      </a14:imgEffect>
                    </a14:imgLayer>
                  </a14:imgProps>
                </a:ext>
              </a:extLst>
            </a:blip>
            <a:srcRect/>
            <a:stretch/>
          </p:blipFill>
          <p:spPr>
            <a:xfrm>
              <a:off x="6396906" y="2267585"/>
              <a:ext cx="356842" cy="415290"/>
            </a:xfrm>
            <a:prstGeom prst="rect">
              <a:avLst/>
            </a:prstGeom>
            <a:noFill/>
            <a:ln>
              <a:noFill/>
            </a:ln>
          </p:spPr>
        </p:pic>
        <p:pic>
          <p:nvPicPr>
            <p:cNvPr id="52" name="Google Shape;312;p29">
              <a:extLst>
                <a:ext uri="{FF2B5EF4-FFF2-40B4-BE49-F238E27FC236}">
                  <a16:creationId xmlns:a16="http://schemas.microsoft.com/office/drawing/2014/main" id="{641EA48F-FD47-D49A-123E-29E75C0A27A2}"/>
                </a:ext>
              </a:extLst>
            </p:cNvPr>
            <p:cNvPicPr preferRelativeResize="0"/>
            <p:nvPr/>
          </p:nvPicPr>
          <p:blipFill rotWithShape="1">
            <a:blip r:embed="rId7">
              <a:alphaModFix/>
              <a:duotone>
                <a:schemeClr val="accent4">
                  <a:shade val="45000"/>
                  <a:satMod val="135000"/>
                </a:schemeClr>
                <a:prstClr val="white"/>
              </a:duotone>
              <a:extLst>
                <a:ext uri="{BEBA8EAE-BF5A-486C-A8C5-ECC9F3942E4B}">
                  <a14:imgProps xmlns:a14="http://schemas.microsoft.com/office/drawing/2010/main">
                    <a14:imgLayer r:embed="rId8">
                      <a14:imgEffect>
                        <a14:brightnessContrast bright="-40000" contrast="-40000"/>
                      </a14:imgEffect>
                    </a14:imgLayer>
                  </a14:imgProps>
                </a:ext>
              </a:extLst>
            </a:blip>
            <a:srcRect/>
            <a:stretch/>
          </p:blipFill>
          <p:spPr>
            <a:xfrm>
              <a:off x="5608778" y="2239282"/>
              <a:ext cx="356842" cy="415290"/>
            </a:xfrm>
            <a:prstGeom prst="rect">
              <a:avLst/>
            </a:prstGeom>
            <a:noFill/>
            <a:ln>
              <a:noFill/>
            </a:ln>
          </p:spPr>
        </p:pic>
        <p:pic>
          <p:nvPicPr>
            <p:cNvPr id="53" name="Google Shape;313;p29">
              <a:extLst>
                <a:ext uri="{FF2B5EF4-FFF2-40B4-BE49-F238E27FC236}">
                  <a16:creationId xmlns:a16="http://schemas.microsoft.com/office/drawing/2014/main" id="{C10877DE-7F51-F807-BCA8-9E5F2940B7FB}"/>
                </a:ext>
              </a:extLst>
            </p:cNvPr>
            <p:cNvPicPr preferRelativeResize="0"/>
            <p:nvPr/>
          </p:nvPicPr>
          <p:blipFill rotWithShape="1">
            <a:blip r:embed="rId9">
              <a:alphaModFix/>
              <a:duotone>
                <a:schemeClr val="accent4">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brightnessContrast bright="-40000" contrast="-40000"/>
                      </a14:imgEffect>
                    </a14:imgLayer>
                  </a14:imgProps>
                </a:ext>
              </a:extLst>
            </a:blip>
            <a:srcRect/>
            <a:stretch/>
          </p:blipFill>
          <p:spPr>
            <a:xfrm>
              <a:off x="6050739" y="2067287"/>
              <a:ext cx="356843" cy="415290"/>
            </a:xfrm>
            <a:prstGeom prst="rect">
              <a:avLst/>
            </a:prstGeom>
            <a:noFill/>
            <a:ln>
              <a:noFill/>
            </a:ln>
          </p:spPr>
        </p:pic>
        <p:pic>
          <p:nvPicPr>
            <p:cNvPr id="54" name="Google Shape;314;p29">
              <a:extLst>
                <a:ext uri="{FF2B5EF4-FFF2-40B4-BE49-F238E27FC236}">
                  <a16:creationId xmlns:a16="http://schemas.microsoft.com/office/drawing/2014/main" id="{31DD1BD1-B810-5ABE-9C47-0DE288274AE4}"/>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grpSp>
        <p:nvGrpSpPr>
          <p:cNvPr id="76" name="Google Shape;302;p29">
            <a:extLst>
              <a:ext uri="{FF2B5EF4-FFF2-40B4-BE49-F238E27FC236}">
                <a16:creationId xmlns:a16="http://schemas.microsoft.com/office/drawing/2014/main" id="{4BDFBC16-1FE7-538C-5A81-858852214FF9}"/>
              </a:ext>
            </a:extLst>
          </p:cNvPr>
          <p:cNvGrpSpPr/>
          <p:nvPr/>
        </p:nvGrpSpPr>
        <p:grpSpPr>
          <a:xfrm>
            <a:off x="681068" y="3515734"/>
            <a:ext cx="914400" cy="914400"/>
            <a:chOff x="5428466" y="2033034"/>
            <a:chExt cx="1505400" cy="1508700"/>
          </a:xfrm>
        </p:grpSpPr>
        <p:sp>
          <p:nvSpPr>
            <p:cNvPr id="77" name="Google Shape;307;p29">
              <a:extLst>
                <a:ext uri="{FF2B5EF4-FFF2-40B4-BE49-F238E27FC236}">
                  <a16:creationId xmlns:a16="http://schemas.microsoft.com/office/drawing/2014/main" id="{C740014D-7079-0F2A-FE6A-952D45B9B0BB}"/>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78" name="Google Shape;308;p29">
              <a:extLst>
                <a:ext uri="{FF2B5EF4-FFF2-40B4-BE49-F238E27FC236}">
                  <a16:creationId xmlns:a16="http://schemas.microsoft.com/office/drawing/2014/main" id="{C268D1F1-ED11-DA9E-38FC-6F8CE0E79028}"/>
                </a:ext>
              </a:extLst>
            </p:cNvPr>
            <p:cNvPicPr preferRelativeResize="0"/>
            <p:nvPr/>
          </p:nvPicPr>
          <p:blipFill rotWithShape="1">
            <a:blip r:embed="rId12">
              <a:alphaModFix/>
              <a:duotone>
                <a:schemeClr val="accent6">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saturation sat="0"/>
                      </a14:imgEffect>
                    </a14:imgLayer>
                  </a14:imgProps>
                </a:ext>
              </a:extLst>
            </a:blip>
            <a:srcRect/>
            <a:stretch/>
          </p:blipFill>
          <p:spPr>
            <a:xfrm>
              <a:off x="5632003" y="2729686"/>
              <a:ext cx="356842" cy="415290"/>
            </a:xfrm>
            <a:prstGeom prst="rect">
              <a:avLst/>
            </a:prstGeom>
            <a:noFill/>
            <a:ln>
              <a:noFill/>
            </a:ln>
          </p:spPr>
        </p:pic>
        <p:pic>
          <p:nvPicPr>
            <p:cNvPr id="79" name="Google Shape;309;p29">
              <a:extLst>
                <a:ext uri="{FF2B5EF4-FFF2-40B4-BE49-F238E27FC236}">
                  <a16:creationId xmlns:a16="http://schemas.microsoft.com/office/drawing/2014/main" id="{30BA1131-2F1F-AB47-252D-C86DAB04EEE3}"/>
                </a:ext>
              </a:extLst>
            </p:cNvPr>
            <p:cNvPicPr preferRelativeResize="0"/>
            <p:nvPr/>
          </p:nvPicPr>
          <p:blipFill rotWithShape="1">
            <a:blip r:embed="rId13">
              <a:alphaModFix/>
            </a:blip>
            <a:srcRect/>
            <a:stretch/>
          </p:blipFill>
          <p:spPr>
            <a:xfrm>
              <a:off x="5996311" y="3044825"/>
              <a:ext cx="356842" cy="415290"/>
            </a:xfrm>
            <a:prstGeom prst="rect">
              <a:avLst/>
            </a:prstGeom>
            <a:noFill/>
            <a:ln>
              <a:noFill/>
            </a:ln>
          </p:spPr>
        </p:pic>
        <p:pic>
          <p:nvPicPr>
            <p:cNvPr id="82" name="Google Shape;310;p29">
              <a:extLst>
                <a:ext uri="{FF2B5EF4-FFF2-40B4-BE49-F238E27FC236}">
                  <a16:creationId xmlns:a16="http://schemas.microsoft.com/office/drawing/2014/main" id="{B3DA47DC-D9B2-5FD0-C948-9B6728C77EC1}"/>
                </a:ext>
              </a:extLst>
            </p:cNvPr>
            <p:cNvPicPr preferRelativeResize="0"/>
            <p:nvPr/>
          </p:nvPicPr>
          <p:blipFill rotWithShape="1">
            <a:blip r:embed="rId14">
              <a:alphaModFix/>
              <a:duotone>
                <a:prstClr val="black"/>
                <a:schemeClr val="accent6">
                  <a:tint val="45000"/>
                  <a:satMod val="400000"/>
                </a:schemeClr>
              </a:duotone>
              <a:extLst>
                <a:ext uri="{BEBA8EAE-BF5A-486C-A8C5-ECC9F3942E4B}">
                  <a14:imgProps xmlns:a14="http://schemas.microsoft.com/office/drawing/2010/main">
                    <a14:imgLayer r:embed="rId6">
                      <a14:imgEffect>
                        <a14:saturation sat="0"/>
                      </a14:imgEffect>
                    </a14:imgLayer>
                  </a14:imgProps>
                </a:ext>
              </a:extLst>
            </a:blip>
            <a:srcRect/>
            <a:stretch/>
          </p:blipFill>
          <p:spPr>
            <a:xfrm>
              <a:off x="6396906" y="2267585"/>
              <a:ext cx="356842" cy="415290"/>
            </a:xfrm>
            <a:prstGeom prst="rect">
              <a:avLst/>
            </a:prstGeom>
            <a:noFill/>
            <a:ln>
              <a:noFill/>
            </a:ln>
          </p:spPr>
        </p:pic>
        <p:pic>
          <p:nvPicPr>
            <p:cNvPr id="93" name="Google Shape;312;p29">
              <a:extLst>
                <a:ext uri="{FF2B5EF4-FFF2-40B4-BE49-F238E27FC236}">
                  <a16:creationId xmlns:a16="http://schemas.microsoft.com/office/drawing/2014/main" id="{F032968A-3CCF-2952-1780-A6DC73873AC1}"/>
                </a:ext>
              </a:extLst>
            </p:cNvPr>
            <p:cNvPicPr preferRelativeResize="0"/>
            <p:nvPr/>
          </p:nvPicPr>
          <p:blipFill rotWithShape="1">
            <a:blip r:embed="rId15">
              <a:alphaModFix/>
              <a:duotone>
                <a:schemeClr val="accent6">
                  <a:shade val="45000"/>
                  <a:satMod val="135000"/>
                </a:schemeClr>
                <a:prstClr val="white"/>
              </a:duotone>
              <a:extLst>
                <a:ext uri="{BEBA8EAE-BF5A-486C-A8C5-ECC9F3942E4B}">
                  <a14:imgProps xmlns:a14="http://schemas.microsoft.com/office/drawing/2010/main">
                    <a14:imgLayer r:embed="rId8">
                      <a14:imgEffect>
                        <a14:colorTemperature colorTemp="4700"/>
                      </a14:imgEffect>
                      <a14:imgEffect>
                        <a14:saturation sat="0"/>
                      </a14:imgEffect>
                    </a14:imgLayer>
                  </a14:imgProps>
                </a:ext>
              </a:extLst>
            </a:blip>
            <a:srcRect/>
            <a:stretch/>
          </p:blipFill>
          <p:spPr>
            <a:xfrm>
              <a:off x="5608778" y="2239282"/>
              <a:ext cx="356842" cy="415290"/>
            </a:xfrm>
            <a:prstGeom prst="rect">
              <a:avLst/>
            </a:prstGeom>
            <a:noFill/>
            <a:ln>
              <a:noFill/>
            </a:ln>
          </p:spPr>
        </p:pic>
        <p:pic>
          <p:nvPicPr>
            <p:cNvPr id="94" name="Google Shape;313;p29">
              <a:extLst>
                <a:ext uri="{FF2B5EF4-FFF2-40B4-BE49-F238E27FC236}">
                  <a16:creationId xmlns:a16="http://schemas.microsoft.com/office/drawing/2014/main" id="{0CA35CDA-17BF-1188-596F-CDB47FF4CDCB}"/>
                </a:ext>
              </a:extLst>
            </p:cNvPr>
            <p:cNvPicPr preferRelativeResize="0"/>
            <p:nvPr/>
          </p:nvPicPr>
          <p:blipFill rotWithShape="1">
            <a:blip r:embed="rId16">
              <a:alphaModFix/>
              <a:duotone>
                <a:schemeClr val="accent6">
                  <a:shade val="45000"/>
                  <a:satMod val="135000"/>
                </a:schemeClr>
                <a:prstClr val="white"/>
              </a:duotone>
              <a:extLst>
                <a:ext uri="{BEBA8EAE-BF5A-486C-A8C5-ECC9F3942E4B}">
                  <a14:imgProps xmlns:a14="http://schemas.microsoft.com/office/drawing/2010/main">
                    <a14:imgLayer r:embed="rId10">
                      <a14:imgEffect>
                        <a14:sharpenSoften amount="-50000"/>
                      </a14:imgEffect>
                      <a14:imgEffect>
                        <a14:colorTemperature colorTemp="4700"/>
                      </a14:imgEffect>
                      <a14:imgEffect>
                        <a14:saturation sat="0"/>
                      </a14:imgEffect>
                    </a14:imgLayer>
                  </a14:imgProps>
                </a:ext>
              </a:extLst>
            </a:blip>
            <a:srcRect/>
            <a:stretch/>
          </p:blipFill>
          <p:spPr>
            <a:xfrm>
              <a:off x="6050739" y="2067287"/>
              <a:ext cx="356843" cy="415290"/>
            </a:xfrm>
            <a:prstGeom prst="rect">
              <a:avLst/>
            </a:prstGeom>
            <a:noFill/>
            <a:ln>
              <a:noFill/>
            </a:ln>
          </p:spPr>
        </p:pic>
        <p:pic>
          <p:nvPicPr>
            <p:cNvPr id="95" name="Google Shape;314;p29">
              <a:extLst>
                <a:ext uri="{FF2B5EF4-FFF2-40B4-BE49-F238E27FC236}">
                  <a16:creationId xmlns:a16="http://schemas.microsoft.com/office/drawing/2014/main" id="{B15794C8-8354-AEED-D65F-087E2DD64420}"/>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sp>
        <p:nvSpPr>
          <p:cNvPr id="6" name="5-Point Star 5">
            <a:extLst>
              <a:ext uri="{FF2B5EF4-FFF2-40B4-BE49-F238E27FC236}">
                <a16:creationId xmlns:a16="http://schemas.microsoft.com/office/drawing/2014/main" id="{AE295445-B1BB-6533-0F76-EF165275A37F}"/>
              </a:ext>
            </a:extLst>
          </p:cNvPr>
          <p:cNvSpPr/>
          <p:nvPr/>
        </p:nvSpPr>
        <p:spPr>
          <a:xfrm>
            <a:off x="2442116" y="2261242"/>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8" name="5-Point Star 97">
            <a:extLst>
              <a:ext uri="{FF2B5EF4-FFF2-40B4-BE49-F238E27FC236}">
                <a16:creationId xmlns:a16="http://schemas.microsoft.com/office/drawing/2014/main" id="{F68043E9-7ADF-7C83-3FC2-E02E664D7AF1}"/>
              </a:ext>
            </a:extLst>
          </p:cNvPr>
          <p:cNvSpPr/>
          <p:nvPr/>
        </p:nvSpPr>
        <p:spPr>
          <a:xfrm>
            <a:off x="2769841" y="2262316"/>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9" name="5-Point Star 98">
            <a:extLst>
              <a:ext uri="{FF2B5EF4-FFF2-40B4-BE49-F238E27FC236}">
                <a16:creationId xmlns:a16="http://schemas.microsoft.com/office/drawing/2014/main" id="{99DE9DEF-DC7B-0EA0-1993-F72D77CB1419}"/>
              </a:ext>
            </a:extLst>
          </p:cNvPr>
          <p:cNvSpPr/>
          <p:nvPr/>
        </p:nvSpPr>
        <p:spPr>
          <a:xfrm>
            <a:off x="3111247" y="22644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1" name="5-Point Star 100">
            <a:extLst>
              <a:ext uri="{FF2B5EF4-FFF2-40B4-BE49-F238E27FC236}">
                <a16:creationId xmlns:a16="http://schemas.microsoft.com/office/drawing/2014/main" id="{604B9037-695E-2880-5242-2B0E790DF69E}"/>
              </a:ext>
            </a:extLst>
          </p:cNvPr>
          <p:cNvSpPr/>
          <p:nvPr/>
        </p:nvSpPr>
        <p:spPr>
          <a:xfrm>
            <a:off x="2442116" y="260086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2" name="5-Point Star 101">
            <a:extLst>
              <a:ext uri="{FF2B5EF4-FFF2-40B4-BE49-F238E27FC236}">
                <a16:creationId xmlns:a16="http://schemas.microsoft.com/office/drawing/2014/main" id="{01A6107D-F0DA-CA5B-0230-458A06269F58}"/>
              </a:ext>
            </a:extLst>
          </p:cNvPr>
          <p:cNvSpPr/>
          <p:nvPr/>
        </p:nvSpPr>
        <p:spPr>
          <a:xfrm>
            <a:off x="2345022" y="37236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4" name="5-Point Star 103">
            <a:extLst>
              <a:ext uri="{FF2B5EF4-FFF2-40B4-BE49-F238E27FC236}">
                <a16:creationId xmlns:a16="http://schemas.microsoft.com/office/drawing/2014/main" id="{C441FEEA-7476-D1B2-0FB1-F86456CA8F36}"/>
              </a:ext>
            </a:extLst>
          </p:cNvPr>
          <p:cNvSpPr/>
          <p:nvPr/>
        </p:nvSpPr>
        <p:spPr>
          <a:xfrm>
            <a:off x="2672747" y="3724699"/>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6" name="5-Point Star 105">
            <a:extLst>
              <a:ext uri="{FF2B5EF4-FFF2-40B4-BE49-F238E27FC236}">
                <a16:creationId xmlns:a16="http://schemas.microsoft.com/office/drawing/2014/main" id="{581E73B1-B099-E1F7-4D88-5CC23EC03093}"/>
              </a:ext>
            </a:extLst>
          </p:cNvPr>
          <p:cNvSpPr/>
          <p:nvPr/>
        </p:nvSpPr>
        <p:spPr>
          <a:xfrm>
            <a:off x="3014153" y="372680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2" name="Google Shape;305;p29">
            <a:extLst>
              <a:ext uri="{FF2B5EF4-FFF2-40B4-BE49-F238E27FC236}">
                <a16:creationId xmlns:a16="http://schemas.microsoft.com/office/drawing/2014/main" id="{0A318818-B499-D5BD-AF67-E808E8B24FBE}"/>
              </a:ext>
            </a:extLst>
          </p:cNvPr>
          <p:cNvSpPr txBox="1"/>
          <p:nvPr/>
        </p:nvSpPr>
        <p:spPr>
          <a:xfrm>
            <a:off x="3733870" y="1501871"/>
            <a:ext cx="2819528"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 w</a:t>
            </a:r>
            <a:r>
              <a:rPr lang="en-US" sz="2000" b="1" i="0" u="none" strike="noStrike" cap="none" dirty="0">
                <a:solidFill>
                  <a:schemeClr val="dk1"/>
                </a:solidFill>
                <a:latin typeface="Candara" panose="020E0502030303020204" pitchFamily="34" charset="0"/>
                <a:ea typeface="Century Gothic"/>
                <a:cs typeface="Century Gothic"/>
                <a:sym typeface="Century Gothic"/>
              </a:rPr>
              <a:t>ithout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113" name="5-Point Star 112">
            <a:extLst>
              <a:ext uri="{FF2B5EF4-FFF2-40B4-BE49-F238E27FC236}">
                <a16:creationId xmlns:a16="http://schemas.microsoft.com/office/drawing/2014/main" id="{D8832CFF-55B0-A822-49AF-3FD95CA5E670}"/>
              </a:ext>
            </a:extLst>
          </p:cNvPr>
          <p:cNvSpPr/>
          <p:nvPr/>
        </p:nvSpPr>
        <p:spPr>
          <a:xfrm>
            <a:off x="2769840" y="260834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7" name="5-Point Star 116">
            <a:extLst>
              <a:ext uri="{FF2B5EF4-FFF2-40B4-BE49-F238E27FC236}">
                <a16:creationId xmlns:a16="http://schemas.microsoft.com/office/drawing/2014/main" id="{90F8E7BC-221A-5F22-BFA7-9D8B3E184E2B}"/>
              </a:ext>
            </a:extLst>
          </p:cNvPr>
          <p:cNvSpPr/>
          <p:nvPr/>
        </p:nvSpPr>
        <p:spPr>
          <a:xfrm>
            <a:off x="4414083" y="2209283"/>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8" name="5-Point Star 117">
            <a:extLst>
              <a:ext uri="{FF2B5EF4-FFF2-40B4-BE49-F238E27FC236}">
                <a16:creationId xmlns:a16="http://schemas.microsoft.com/office/drawing/2014/main" id="{72A7368F-81E4-2785-67AE-8BA4778E7683}"/>
              </a:ext>
            </a:extLst>
          </p:cNvPr>
          <p:cNvSpPr/>
          <p:nvPr/>
        </p:nvSpPr>
        <p:spPr>
          <a:xfrm>
            <a:off x="4741808" y="2210357"/>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9" name="5-Point Star 118">
            <a:extLst>
              <a:ext uri="{FF2B5EF4-FFF2-40B4-BE49-F238E27FC236}">
                <a16:creationId xmlns:a16="http://schemas.microsoft.com/office/drawing/2014/main" id="{9B8FEE59-7AB0-FA2A-4E8A-3D1054CB6ED2}"/>
              </a:ext>
            </a:extLst>
          </p:cNvPr>
          <p:cNvSpPr/>
          <p:nvPr/>
        </p:nvSpPr>
        <p:spPr>
          <a:xfrm>
            <a:off x="5083214" y="2212466"/>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0" name="5-Point Star 119">
            <a:extLst>
              <a:ext uri="{FF2B5EF4-FFF2-40B4-BE49-F238E27FC236}">
                <a16:creationId xmlns:a16="http://schemas.microsoft.com/office/drawing/2014/main" id="{1B6E5E9C-E4B0-D1F8-DCC8-177EE1D58124}"/>
              </a:ext>
            </a:extLst>
          </p:cNvPr>
          <p:cNvSpPr/>
          <p:nvPr/>
        </p:nvSpPr>
        <p:spPr>
          <a:xfrm>
            <a:off x="4414083" y="2548909"/>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1" name="5-Point Star 120">
            <a:extLst>
              <a:ext uri="{FF2B5EF4-FFF2-40B4-BE49-F238E27FC236}">
                <a16:creationId xmlns:a16="http://schemas.microsoft.com/office/drawing/2014/main" id="{98F62408-F53B-B056-4207-D0C225E4F52E}"/>
              </a:ext>
            </a:extLst>
          </p:cNvPr>
          <p:cNvSpPr/>
          <p:nvPr/>
        </p:nvSpPr>
        <p:spPr>
          <a:xfrm>
            <a:off x="4311969" y="3744656"/>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Google Shape;305;p29">
            <a:extLst>
              <a:ext uri="{FF2B5EF4-FFF2-40B4-BE49-F238E27FC236}">
                <a16:creationId xmlns:a16="http://schemas.microsoft.com/office/drawing/2014/main" id="{161BAB17-664D-A348-00CE-F71727E31C84}"/>
              </a:ext>
            </a:extLst>
          </p:cNvPr>
          <p:cNvSpPr txBox="1"/>
          <p:nvPr/>
        </p:nvSpPr>
        <p:spPr>
          <a:xfrm>
            <a:off x="168878" y="1534578"/>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A</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7" name="Google Shape;305;p29">
            <a:extLst>
              <a:ext uri="{FF2B5EF4-FFF2-40B4-BE49-F238E27FC236}">
                <a16:creationId xmlns:a16="http://schemas.microsoft.com/office/drawing/2014/main" id="{59B18755-9FC6-FF0C-937D-5394E4738C47}"/>
              </a:ext>
            </a:extLst>
          </p:cNvPr>
          <p:cNvSpPr txBox="1"/>
          <p:nvPr/>
        </p:nvSpPr>
        <p:spPr>
          <a:xfrm>
            <a:off x="132145" y="3057085"/>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B</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8" name="Google Shape;305;p29">
            <a:extLst>
              <a:ext uri="{FF2B5EF4-FFF2-40B4-BE49-F238E27FC236}">
                <a16:creationId xmlns:a16="http://schemas.microsoft.com/office/drawing/2014/main" id="{03524392-BA4E-05C9-6B0D-9A7FF51C8189}"/>
              </a:ext>
            </a:extLst>
          </p:cNvPr>
          <p:cNvSpPr txBox="1"/>
          <p:nvPr/>
        </p:nvSpPr>
        <p:spPr>
          <a:xfrm>
            <a:off x="1876007" y="1501871"/>
            <a:ext cx="2165832"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with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Tree>
    <p:extLst>
      <p:ext uri="{BB962C8B-B14F-4D97-AF65-F5344CB8AC3E}">
        <p14:creationId xmlns:p14="http://schemas.microsoft.com/office/powerpoint/2010/main" val="248283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282" y="389734"/>
            <a:ext cx="11848718" cy="1325563"/>
          </a:xfrm>
        </p:spPr>
        <p:txBody>
          <a:bodyPr>
            <a:normAutofit/>
          </a:bodyPr>
          <a:lstStyle/>
          <a:p>
            <a:r>
              <a:rPr lang="fr-FR" sz="4000" b="1" dirty="0">
                <a:solidFill>
                  <a:srgbClr val="2E24F8"/>
                </a:solidFill>
                <a:latin typeface="Candara" panose="020E0502030303020204" pitchFamily="34" charset="0"/>
              </a:rPr>
              <a:t>The Challenge of Evaluation</a:t>
            </a:r>
          </a:p>
        </p:txBody>
      </p:sp>
      <p:sp>
        <p:nvSpPr>
          <p:cNvPr id="3" name="Content Placeholder 2"/>
          <p:cNvSpPr>
            <a:spLocks noGrp="1"/>
          </p:cNvSpPr>
          <p:nvPr>
            <p:ph idx="1"/>
          </p:nvPr>
        </p:nvSpPr>
        <p:spPr>
          <a:xfrm>
            <a:off x="3991554" y="1856747"/>
            <a:ext cx="6543584" cy="4351338"/>
          </a:xfrm>
        </p:spPr>
        <p:txBody>
          <a:bodyPr/>
          <a:lstStyle/>
          <a:p>
            <a:pPr marL="0" indent="0">
              <a:buNone/>
            </a:pPr>
            <a:r>
              <a:rPr lang="en-US" dirty="0"/>
              <a:t> </a:t>
            </a:r>
          </a:p>
        </p:txBody>
      </p:sp>
      <p:grpSp>
        <p:nvGrpSpPr>
          <p:cNvPr id="42" name="Google Shape;302;p29"/>
          <p:cNvGrpSpPr/>
          <p:nvPr/>
        </p:nvGrpSpPr>
        <p:grpSpPr>
          <a:xfrm>
            <a:off x="717801" y="1993227"/>
            <a:ext cx="914400" cy="914400"/>
            <a:chOff x="5428466" y="2033034"/>
            <a:chExt cx="1505400" cy="1508700"/>
          </a:xfrm>
        </p:grpSpPr>
        <p:sp>
          <p:nvSpPr>
            <p:cNvPr id="47" name="Google Shape;307;p29"/>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48" name="Google Shape;308;p29"/>
            <p:cNvPicPr preferRelativeResize="0"/>
            <p:nvPr/>
          </p:nvPicPr>
          <p:blipFill rotWithShape="1">
            <a:blip r:embed="rId2">
              <a:alphaModFix/>
            </a:blip>
            <a:srcRect/>
            <a:stretch/>
          </p:blipFill>
          <p:spPr>
            <a:xfrm>
              <a:off x="5632003" y="2729686"/>
              <a:ext cx="356842" cy="415290"/>
            </a:xfrm>
            <a:prstGeom prst="rect">
              <a:avLst/>
            </a:prstGeom>
            <a:noFill/>
            <a:ln>
              <a:noFill/>
            </a:ln>
          </p:spPr>
        </p:pic>
        <p:pic>
          <p:nvPicPr>
            <p:cNvPr id="49" name="Google Shape;309;p29"/>
            <p:cNvPicPr preferRelativeResize="0"/>
            <p:nvPr/>
          </p:nvPicPr>
          <p:blipFill rotWithShape="1">
            <a:blip r:embed="rId3">
              <a:alphaModFix/>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rcRect/>
            <a:stretch/>
          </p:blipFill>
          <p:spPr>
            <a:xfrm>
              <a:off x="5996311" y="3044825"/>
              <a:ext cx="356842" cy="415290"/>
            </a:xfrm>
            <a:prstGeom prst="rect">
              <a:avLst/>
            </a:prstGeom>
            <a:noFill/>
            <a:ln>
              <a:noFill/>
            </a:ln>
          </p:spPr>
        </p:pic>
        <p:pic>
          <p:nvPicPr>
            <p:cNvPr id="50" name="Google Shape;310;p29"/>
            <p:cNvPicPr preferRelativeResize="0"/>
            <p:nvPr/>
          </p:nvPicPr>
          <p:blipFill rotWithShape="1">
            <a:blip r:embed="rId5">
              <a:alphaModFix/>
              <a:duotone>
                <a:schemeClr val="accent4">
                  <a:shade val="45000"/>
                  <a:satMod val="135000"/>
                </a:schemeClr>
                <a:prstClr val="white"/>
              </a:duotone>
              <a:extLst>
                <a:ext uri="{BEBA8EAE-BF5A-486C-A8C5-ECC9F3942E4B}">
                  <a14:imgProps xmlns:a14="http://schemas.microsoft.com/office/drawing/2010/main">
                    <a14:imgLayer r:embed="rId6">
                      <a14:imgEffect>
                        <a14:saturation sat="0"/>
                      </a14:imgEffect>
                      <a14:imgEffect>
                        <a14:brightnessContrast bright="-40000" contrast="-40000"/>
                      </a14:imgEffect>
                    </a14:imgLayer>
                  </a14:imgProps>
                </a:ext>
              </a:extLst>
            </a:blip>
            <a:srcRect/>
            <a:stretch/>
          </p:blipFill>
          <p:spPr>
            <a:xfrm>
              <a:off x="6396906" y="2267585"/>
              <a:ext cx="356842" cy="415290"/>
            </a:xfrm>
            <a:prstGeom prst="rect">
              <a:avLst/>
            </a:prstGeom>
            <a:noFill/>
            <a:ln>
              <a:noFill/>
            </a:ln>
          </p:spPr>
        </p:pic>
        <p:pic>
          <p:nvPicPr>
            <p:cNvPr id="52" name="Google Shape;312;p29"/>
            <p:cNvPicPr preferRelativeResize="0"/>
            <p:nvPr/>
          </p:nvPicPr>
          <p:blipFill rotWithShape="1">
            <a:blip r:embed="rId7">
              <a:alphaModFix/>
              <a:duotone>
                <a:schemeClr val="accent4">
                  <a:shade val="45000"/>
                  <a:satMod val="135000"/>
                </a:schemeClr>
                <a:prstClr val="white"/>
              </a:duotone>
              <a:extLst>
                <a:ext uri="{BEBA8EAE-BF5A-486C-A8C5-ECC9F3942E4B}">
                  <a14:imgProps xmlns:a14="http://schemas.microsoft.com/office/drawing/2010/main">
                    <a14:imgLayer r:embed="rId8">
                      <a14:imgEffect>
                        <a14:brightnessContrast bright="-40000" contrast="-40000"/>
                      </a14:imgEffect>
                    </a14:imgLayer>
                  </a14:imgProps>
                </a:ext>
              </a:extLst>
            </a:blip>
            <a:srcRect/>
            <a:stretch/>
          </p:blipFill>
          <p:spPr>
            <a:xfrm>
              <a:off x="5608778" y="2239282"/>
              <a:ext cx="356842" cy="415290"/>
            </a:xfrm>
            <a:prstGeom prst="rect">
              <a:avLst/>
            </a:prstGeom>
            <a:noFill/>
            <a:ln>
              <a:noFill/>
            </a:ln>
          </p:spPr>
        </p:pic>
        <p:pic>
          <p:nvPicPr>
            <p:cNvPr id="53" name="Google Shape;313;p29"/>
            <p:cNvPicPr preferRelativeResize="0"/>
            <p:nvPr/>
          </p:nvPicPr>
          <p:blipFill rotWithShape="1">
            <a:blip r:embed="rId9">
              <a:alphaModFix/>
              <a:duotone>
                <a:schemeClr val="accent4">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brightnessContrast bright="-40000" contrast="-40000"/>
                      </a14:imgEffect>
                    </a14:imgLayer>
                  </a14:imgProps>
                </a:ext>
              </a:extLst>
            </a:blip>
            <a:srcRect/>
            <a:stretch/>
          </p:blipFill>
          <p:spPr>
            <a:xfrm>
              <a:off x="6050739" y="2067287"/>
              <a:ext cx="356843" cy="415290"/>
            </a:xfrm>
            <a:prstGeom prst="rect">
              <a:avLst/>
            </a:prstGeom>
            <a:noFill/>
            <a:ln>
              <a:noFill/>
            </a:ln>
          </p:spPr>
        </p:pic>
        <p:pic>
          <p:nvPicPr>
            <p:cNvPr id="54" name="Google Shape;314;p29"/>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grpSp>
        <p:nvGrpSpPr>
          <p:cNvPr id="76" name="Google Shape;302;p29"/>
          <p:cNvGrpSpPr/>
          <p:nvPr/>
        </p:nvGrpSpPr>
        <p:grpSpPr>
          <a:xfrm>
            <a:off x="681068" y="3515734"/>
            <a:ext cx="914400" cy="914400"/>
            <a:chOff x="5428466" y="2033034"/>
            <a:chExt cx="1505400" cy="1508700"/>
          </a:xfrm>
        </p:grpSpPr>
        <p:sp>
          <p:nvSpPr>
            <p:cNvPr id="77" name="Google Shape;307;p29"/>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78" name="Google Shape;308;p29"/>
            <p:cNvPicPr preferRelativeResize="0"/>
            <p:nvPr/>
          </p:nvPicPr>
          <p:blipFill rotWithShape="1">
            <a:blip r:embed="rId12">
              <a:alphaModFix/>
              <a:duotone>
                <a:schemeClr val="accent6">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saturation sat="0"/>
                      </a14:imgEffect>
                    </a14:imgLayer>
                  </a14:imgProps>
                </a:ext>
              </a:extLst>
            </a:blip>
            <a:srcRect/>
            <a:stretch/>
          </p:blipFill>
          <p:spPr>
            <a:xfrm>
              <a:off x="5632003" y="2729686"/>
              <a:ext cx="356842" cy="415290"/>
            </a:xfrm>
            <a:prstGeom prst="rect">
              <a:avLst/>
            </a:prstGeom>
            <a:noFill/>
            <a:ln>
              <a:noFill/>
            </a:ln>
          </p:spPr>
        </p:pic>
        <p:pic>
          <p:nvPicPr>
            <p:cNvPr id="79" name="Google Shape;309;p29"/>
            <p:cNvPicPr preferRelativeResize="0"/>
            <p:nvPr/>
          </p:nvPicPr>
          <p:blipFill rotWithShape="1">
            <a:blip r:embed="rId13">
              <a:alphaModFix/>
            </a:blip>
            <a:srcRect/>
            <a:stretch/>
          </p:blipFill>
          <p:spPr>
            <a:xfrm>
              <a:off x="5996311" y="3044825"/>
              <a:ext cx="356842" cy="415290"/>
            </a:xfrm>
            <a:prstGeom prst="rect">
              <a:avLst/>
            </a:prstGeom>
            <a:noFill/>
            <a:ln>
              <a:noFill/>
            </a:ln>
          </p:spPr>
        </p:pic>
        <p:pic>
          <p:nvPicPr>
            <p:cNvPr id="82" name="Google Shape;310;p29"/>
            <p:cNvPicPr preferRelativeResize="0"/>
            <p:nvPr/>
          </p:nvPicPr>
          <p:blipFill rotWithShape="1">
            <a:blip r:embed="rId14">
              <a:alphaModFix/>
              <a:duotone>
                <a:prstClr val="black"/>
                <a:schemeClr val="accent6">
                  <a:tint val="45000"/>
                  <a:satMod val="400000"/>
                </a:schemeClr>
              </a:duotone>
              <a:extLst>
                <a:ext uri="{BEBA8EAE-BF5A-486C-A8C5-ECC9F3942E4B}">
                  <a14:imgProps xmlns:a14="http://schemas.microsoft.com/office/drawing/2010/main">
                    <a14:imgLayer r:embed="rId6">
                      <a14:imgEffect>
                        <a14:saturation sat="0"/>
                      </a14:imgEffect>
                    </a14:imgLayer>
                  </a14:imgProps>
                </a:ext>
              </a:extLst>
            </a:blip>
            <a:srcRect/>
            <a:stretch/>
          </p:blipFill>
          <p:spPr>
            <a:xfrm>
              <a:off x="6396906" y="2267585"/>
              <a:ext cx="356842" cy="415290"/>
            </a:xfrm>
            <a:prstGeom prst="rect">
              <a:avLst/>
            </a:prstGeom>
            <a:noFill/>
            <a:ln>
              <a:noFill/>
            </a:ln>
          </p:spPr>
        </p:pic>
        <p:pic>
          <p:nvPicPr>
            <p:cNvPr id="93" name="Google Shape;312;p29"/>
            <p:cNvPicPr preferRelativeResize="0"/>
            <p:nvPr/>
          </p:nvPicPr>
          <p:blipFill rotWithShape="1">
            <a:blip r:embed="rId15">
              <a:alphaModFix/>
              <a:duotone>
                <a:schemeClr val="accent6">
                  <a:shade val="45000"/>
                  <a:satMod val="135000"/>
                </a:schemeClr>
                <a:prstClr val="white"/>
              </a:duotone>
              <a:extLst>
                <a:ext uri="{BEBA8EAE-BF5A-486C-A8C5-ECC9F3942E4B}">
                  <a14:imgProps xmlns:a14="http://schemas.microsoft.com/office/drawing/2010/main">
                    <a14:imgLayer r:embed="rId8">
                      <a14:imgEffect>
                        <a14:colorTemperature colorTemp="4700"/>
                      </a14:imgEffect>
                      <a14:imgEffect>
                        <a14:saturation sat="0"/>
                      </a14:imgEffect>
                    </a14:imgLayer>
                  </a14:imgProps>
                </a:ext>
              </a:extLst>
            </a:blip>
            <a:srcRect/>
            <a:stretch/>
          </p:blipFill>
          <p:spPr>
            <a:xfrm>
              <a:off x="5608778" y="2239282"/>
              <a:ext cx="356842" cy="415290"/>
            </a:xfrm>
            <a:prstGeom prst="rect">
              <a:avLst/>
            </a:prstGeom>
            <a:noFill/>
            <a:ln>
              <a:noFill/>
            </a:ln>
          </p:spPr>
        </p:pic>
        <p:pic>
          <p:nvPicPr>
            <p:cNvPr id="94" name="Google Shape;313;p29"/>
            <p:cNvPicPr preferRelativeResize="0"/>
            <p:nvPr/>
          </p:nvPicPr>
          <p:blipFill rotWithShape="1">
            <a:blip r:embed="rId16">
              <a:alphaModFix/>
              <a:duotone>
                <a:schemeClr val="accent6">
                  <a:shade val="45000"/>
                  <a:satMod val="135000"/>
                </a:schemeClr>
                <a:prstClr val="white"/>
              </a:duotone>
              <a:extLst>
                <a:ext uri="{BEBA8EAE-BF5A-486C-A8C5-ECC9F3942E4B}">
                  <a14:imgProps xmlns:a14="http://schemas.microsoft.com/office/drawing/2010/main">
                    <a14:imgLayer r:embed="rId10">
                      <a14:imgEffect>
                        <a14:sharpenSoften amount="-50000"/>
                      </a14:imgEffect>
                      <a14:imgEffect>
                        <a14:colorTemperature colorTemp="4700"/>
                      </a14:imgEffect>
                      <a14:imgEffect>
                        <a14:saturation sat="0"/>
                      </a14:imgEffect>
                    </a14:imgLayer>
                  </a14:imgProps>
                </a:ext>
              </a:extLst>
            </a:blip>
            <a:srcRect/>
            <a:stretch/>
          </p:blipFill>
          <p:spPr>
            <a:xfrm>
              <a:off x="6050739" y="2067287"/>
              <a:ext cx="356843" cy="415290"/>
            </a:xfrm>
            <a:prstGeom prst="rect">
              <a:avLst/>
            </a:prstGeom>
            <a:noFill/>
            <a:ln>
              <a:noFill/>
            </a:ln>
          </p:spPr>
        </p:pic>
        <p:pic>
          <p:nvPicPr>
            <p:cNvPr id="95" name="Google Shape;314;p29"/>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sp>
        <p:nvSpPr>
          <p:cNvPr id="6" name="5-Point Star 5"/>
          <p:cNvSpPr/>
          <p:nvPr/>
        </p:nvSpPr>
        <p:spPr>
          <a:xfrm>
            <a:off x="2442116" y="2261242"/>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8" name="5-Point Star 97"/>
          <p:cNvSpPr/>
          <p:nvPr/>
        </p:nvSpPr>
        <p:spPr>
          <a:xfrm>
            <a:off x="2769841" y="2262316"/>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9" name="5-Point Star 98"/>
          <p:cNvSpPr/>
          <p:nvPr/>
        </p:nvSpPr>
        <p:spPr>
          <a:xfrm>
            <a:off x="3111247" y="22644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1" name="5-Point Star 100"/>
          <p:cNvSpPr/>
          <p:nvPr/>
        </p:nvSpPr>
        <p:spPr>
          <a:xfrm>
            <a:off x="2442116" y="260086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2" name="5-Point Star 101"/>
          <p:cNvSpPr/>
          <p:nvPr/>
        </p:nvSpPr>
        <p:spPr>
          <a:xfrm>
            <a:off x="2345022" y="37236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2" name="Google Shape;305;p29"/>
          <p:cNvSpPr txBox="1"/>
          <p:nvPr/>
        </p:nvSpPr>
        <p:spPr>
          <a:xfrm>
            <a:off x="3733870" y="1501871"/>
            <a:ext cx="2819528"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 w</a:t>
            </a:r>
            <a:r>
              <a:rPr lang="en-US" sz="2000" b="1" i="0" u="none" strike="noStrike" cap="none" dirty="0">
                <a:solidFill>
                  <a:schemeClr val="dk1"/>
                </a:solidFill>
                <a:latin typeface="Candara" panose="020E0502030303020204" pitchFamily="34" charset="0"/>
                <a:ea typeface="Century Gothic"/>
                <a:cs typeface="Century Gothic"/>
                <a:sym typeface="Century Gothic"/>
              </a:rPr>
              <a:t>ithout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117" name="5-Point Star 116"/>
          <p:cNvSpPr/>
          <p:nvPr/>
        </p:nvSpPr>
        <p:spPr>
          <a:xfrm>
            <a:off x="4414083" y="2209283"/>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8" name="5-Point Star 117"/>
          <p:cNvSpPr/>
          <p:nvPr/>
        </p:nvSpPr>
        <p:spPr>
          <a:xfrm>
            <a:off x="4741808" y="2210357"/>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9" name="5-Point Star 118"/>
          <p:cNvSpPr/>
          <p:nvPr/>
        </p:nvSpPr>
        <p:spPr>
          <a:xfrm>
            <a:off x="5083214" y="2212466"/>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0" name="5-Point Star 119"/>
          <p:cNvSpPr/>
          <p:nvPr/>
        </p:nvSpPr>
        <p:spPr>
          <a:xfrm>
            <a:off x="4414083" y="2548909"/>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1" name="5-Point Star 120"/>
          <p:cNvSpPr/>
          <p:nvPr/>
        </p:nvSpPr>
        <p:spPr>
          <a:xfrm>
            <a:off x="4300509" y="3723625"/>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2" name="5-Point Star 121"/>
          <p:cNvSpPr/>
          <p:nvPr/>
        </p:nvSpPr>
        <p:spPr>
          <a:xfrm>
            <a:off x="2732556" y="3692225"/>
            <a:ext cx="296887" cy="287760"/>
          </a:xfrm>
          <a:prstGeom prst="star5">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126" name="5-Point Star 125"/>
          <p:cNvSpPr/>
          <p:nvPr/>
        </p:nvSpPr>
        <p:spPr>
          <a:xfrm>
            <a:off x="2843013" y="2588427"/>
            <a:ext cx="296887" cy="287760"/>
          </a:xfrm>
          <a:prstGeom prst="star5">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62" name="5-Point Star 61"/>
          <p:cNvSpPr/>
          <p:nvPr/>
        </p:nvSpPr>
        <p:spPr>
          <a:xfrm>
            <a:off x="3117580" y="3692225"/>
            <a:ext cx="296887" cy="287760"/>
          </a:xfrm>
          <a:prstGeom prst="star5">
            <a:avLst>
              <a:gd name="adj" fmla="val 16361"/>
              <a:gd name="hf" fmla="val 105146"/>
              <a:gd name="vf" fmla="val 110557"/>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4" name="Google Shape;305;p29">
            <a:extLst>
              <a:ext uri="{FF2B5EF4-FFF2-40B4-BE49-F238E27FC236}">
                <a16:creationId xmlns:a16="http://schemas.microsoft.com/office/drawing/2014/main" id="{F4247A61-D075-5CF0-5BBD-086C461249B0}"/>
              </a:ext>
            </a:extLst>
          </p:cNvPr>
          <p:cNvSpPr txBox="1"/>
          <p:nvPr/>
        </p:nvSpPr>
        <p:spPr>
          <a:xfrm>
            <a:off x="168878" y="1534578"/>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A</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7" name="Google Shape;305;p29">
            <a:extLst>
              <a:ext uri="{FF2B5EF4-FFF2-40B4-BE49-F238E27FC236}">
                <a16:creationId xmlns:a16="http://schemas.microsoft.com/office/drawing/2014/main" id="{A37893E0-6F64-E60C-28AC-01088585DA2C}"/>
              </a:ext>
            </a:extLst>
          </p:cNvPr>
          <p:cNvSpPr txBox="1"/>
          <p:nvPr/>
        </p:nvSpPr>
        <p:spPr>
          <a:xfrm>
            <a:off x="132145" y="3057085"/>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B</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8" name="Google Shape;305;p29">
            <a:extLst>
              <a:ext uri="{FF2B5EF4-FFF2-40B4-BE49-F238E27FC236}">
                <a16:creationId xmlns:a16="http://schemas.microsoft.com/office/drawing/2014/main" id="{FBC52683-7CBC-42B4-6AB7-00071A292CFC}"/>
              </a:ext>
            </a:extLst>
          </p:cNvPr>
          <p:cNvSpPr txBox="1"/>
          <p:nvPr/>
        </p:nvSpPr>
        <p:spPr>
          <a:xfrm>
            <a:off x="1876007" y="1501871"/>
            <a:ext cx="2165832"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with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Tree>
    <p:extLst>
      <p:ext uri="{BB962C8B-B14F-4D97-AF65-F5344CB8AC3E}">
        <p14:creationId xmlns:p14="http://schemas.microsoft.com/office/powerpoint/2010/main" val="4054942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E0347-B606-6EF8-07B5-E37779459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0CF99-930C-ADDF-ED49-477094EB70D2}"/>
              </a:ext>
            </a:extLst>
          </p:cNvPr>
          <p:cNvSpPr>
            <a:spLocks noGrp="1"/>
          </p:cNvSpPr>
          <p:nvPr>
            <p:ph type="title"/>
          </p:nvPr>
        </p:nvSpPr>
        <p:spPr>
          <a:xfrm>
            <a:off x="343282" y="389734"/>
            <a:ext cx="11848718" cy="1325563"/>
          </a:xfrm>
        </p:spPr>
        <p:txBody>
          <a:bodyPr>
            <a:normAutofit/>
          </a:bodyPr>
          <a:lstStyle/>
          <a:p>
            <a:r>
              <a:rPr lang="fr-FR" sz="4000" b="1" dirty="0">
                <a:solidFill>
                  <a:srgbClr val="2E24F8"/>
                </a:solidFill>
                <a:latin typeface="Candara" panose="020E0502030303020204" pitchFamily="34" charset="0"/>
              </a:rPr>
              <a:t>The Challenge of Evaluation</a:t>
            </a:r>
          </a:p>
        </p:txBody>
      </p:sp>
      <p:sp>
        <p:nvSpPr>
          <p:cNvPr id="3" name="Content Placeholder 2">
            <a:extLst>
              <a:ext uri="{FF2B5EF4-FFF2-40B4-BE49-F238E27FC236}">
                <a16:creationId xmlns:a16="http://schemas.microsoft.com/office/drawing/2014/main" id="{96627BEE-0184-0925-9C68-CDC93B0E18B7}"/>
              </a:ext>
            </a:extLst>
          </p:cNvPr>
          <p:cNvSpPr>
            <a:spLocks noGrp="1"/>
          </p:cNvSpPr>
          <p:nvPr>
            <p:ph idx="1"/>
          </p:nvPr>
        </p:nvSpPr>
        <p:spPr>
          <a:xfrm>
            <a:off x="3991554" y="1856747"/>
            <a:ext cx="6543584" cy="4351338"/>
          </a:xfrm>
        </p:spPr>
        <p:txBody>
          <a:bodyPr/>
          <a:lstStyle/>
          <a:p>
            <a:pPr marL="0" indent="0">
              <a:buNone/>
            </a:pPr>
            <a:r>
              <a:rPr lang="en-US" dirty="0"/>
              <a:t> </a:t>
            </a:r>
          </a:p>
        </p:txBody>
      </p:sp>
      <p:grpSp>
        <p:nvGrpSpPr>
          <p:cNvPr id="42" name="Google Shape;302;p29">
            <a:extLst>
              <a:ext uri="{FF2B5EF4-FFF2-40B4-BE49-F238E27FC236}">
                <a16:creationId xmlns:a16="http://schemas.microsoft.com/office/drawing/2014/main" id="{338F0B4F-B42E-EBD6-FDA7-05344268842C}"/>
              </a:ext>
            </a:extLst>
          </p:cNvPr>
          <p:cNvGrpSpPr/>
          <p:nvPr/>
        </p:nvGrpSpPr>
        <p:grpSpPr>
          <a:xfrm>
            <a:off x="717801" y="1993227"/>
            <a:ext cx="914400" cy="914400"/>
            <a:chOff x="5428466" y="2033034"/>
            <a:chExt cx="1505400" cy="1508700"/>
          </a:xfrm>
        </p:grpSpPr>
        <p:sp>
          <p:nvSpPr>
            <p:cNvPr id="47" name="Google Shape;307;p29">
              <a:extLst>
                <a:ext uri="{FF2B5EF4-FFF2-40B4-BE49-F238E27FC236}">
                  <a16:creationId xmlns:a16="http://schemas.microsoft.com/office/drawing/2014/main" id="{DAB0BE53-5756-E9BC-9C4D-CCADA5F87DC6}"/>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48" name="Google Shape;308;p29">
              <a:extLst>
                <a:ext uri="{FF2B5EF4-FFF2-40B4-BE49-F238E27FC236}">
                  <a16:creationId xmlns:a16="http://schemas.microsoft.com/office/drawing/2014/main" id="{E6B31945-9E23-8A8B-61CE-F37E22C06E8C}"/>
                </a:ext>
              </a:extLst>
            </p:cNvPr>
            <p:cNvPicPr preferRelativeResize="0"/>
            <p:nvPr/>
          </p:nvPicPr>
          <p:blipFill rotWithShape="1">
            <a:blip r:embed="rId2">
              <a:alphaModFix/>
            </a:blip>
            <a:srcRect/>
            <a:stretch/>
          </p:blipFill>
          <p:spPr>
            <a:xfrm>
              <a:off x="5632003" y="2729686"/>
              <a:ext cx="356842" cy="415290"/>
            </a:xfrm>
            <a:prstGeom prst="rect">
              <a:avLst/>
            </a:prstGeom>
            <a:noFill/>
            <a:ln>
              <a:noFill/>
            </a:ln>
          </p:spPr>
        </p:pic>
        <p:pic>
          <p:nvPicPr>
            <p:cNvPr id="49" name="Google Shape;309;p29">
              <a:extLst>
                <a:ext uri="{FF2B5EF4-FFF2-40B4-BE49-F238E27FC236}">
                  <a16:creationId xmlns:a16="http://schemas.microsoft.com/office/drawing/2014/main" id="{92145974-8944-4EEF-4D62-FEF36DABCA3F}"/>
                </a:ext>
              </a:extLst>
            </p:cNvPr>
            <p:cNvPicPr preferRelativeResize="0"/>
            <p:nvPr/>
          </p:nvPicPr>
          <p:blipFill rotWithShape="1">
            <a:blip r:embed="rId3">
              <a:alphaModFix/>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rcRect/>
            <a:stretch/>
          </p:blipFill>
          <p:spPr>
            <a:xfrm>
              <a:off x="5996311" y="3044825"/>
              <a:ext cx="356842" cy="415290"/>
            </a:xfrm>
            <a:prstGeom prst="rect">
              <a:avLst/>
            </a:prstGeom>
            <a:noFill/>
            <a:ln>
              <a:noFill/>
            </a:ln>
          </p:spPr>
        </p:pic>
        <p:pic>
          <p:nvPicPr>
            <p:cNvPr id="50" name="Google Shape;310;p29">
              <a:extLst>
                <a:ext uri="{FF2B5EF4-FFF2-40B4-BE49-F238E27FC236}">
                  <a16:creationId xmlns:a16="http://schemas.microsoft.com/office/drawing/2014/main" id="{C7B51416-F26E-3F21-DFE9-1E4E87503023}"/>
                </a:ext>
              </a:extLst>
            </p:cNvPr>
            <p:cNvPicPr preferRelativeResize="0"/>
            <p:nvPr/>
          </p:nvPicPr>
          <p:blipFill rotWithShape="1">
            <a:blip r:embed="rId5">
              <a:alphaModFix/>
              <a:duotone>
                <a:schemeClr val="accent4">
                  <a:shade val="45000"/>
                  <a:satMod val="135000"/>
                </a:schemeClr>
                <a:prstClr val="white"/>
              </a:duotone>
              <a:extLst>
                <a:ext uri="{BEBA8EAE-BF5A-486C-A8C5-ECC9F3942E4B}">
                  <a14:imgProps xmlns:a14="http://schemas.microsoft.com/office/drawing/2010/main">
                    <a14:imgLayer r:embed="rId6">
                      <a14:imgEffect>
                        <a14:saturation sat="0"/>
                      </a14:imgEffect>
                      <a14:imgEffect>
                        <a14:brightnessContrast bright="-40000" contrast="-40000"/>
                      </a14:imgEffect>
                    </a14:imgLayer>
                  </a14:imgProps>
                </a:ext>
              </a:extLst>
            </a:blip>
            <a:srcRect/>
            <a:stretch/>
          </p:blipFill>
          <p:spPr>
            <a:xfrm>
              <a:off x="6396906" y="2267585"/>
              <a:ext cx="356842" cy="415290"/>
            </a:xfrm>
            <a:prstGeom prst="rect">
              <a:avLst/>
            </a:prstGeom>
            <a:noFill/>
            <a:ln>
              <a:noFill/>
            </a:ln>
          </p:spPr>
        </p:pic>
        <p:pic>
          <p:nvPicPr>
            <p:cNvPr id="52" name="Google Shape;312;p29">
              <a:extLst>
                <a:ext uri="{FF2B5EF4-FFF2-40B4-BE49-F238E27FC236}">
                  <a16:creationId xmlns:a16="http://schemas.microsoft.com/office/drawing/2014/main" id="{0B2858D4-A6CB-5DC7-CC43-E631A5532799}"/>
                </a:ext>
              </a:extLst>
            </p:cNvPr>
            <p:cNvPicPr preferRelativeResize="0"/>
            <p:nvPr/>
          </p:nvPicPr>
          <p:blipFill rotWithShape="1">
            <a:blip r:embed="rId7">
              <a:alphaModFix/>
              <a:duotone>
                <a:schemeClr val="accent4">
                  <a:shade val="45000"/>
                  <a:satMod val="135000"/>
                </a:schemeClr>
                <a:prstClr val="white"/>
              </a:duotone>
              <a:extLst>
                <a:ext uri="{BEBA8EAE-BF5A-486C-A8C5-ECC9F3942E4B}">
                  <a14:imgProps xmlns:a14="http://schemas.microsoft.com/office/drawing/2010/main">
                    <a14:imgLayer r:embed="rId8">
                      <a14:imgEffect>
                        <a14:brightnessContrast bright="-40000" contrast="-40000"/>
                      </a14:imgEffect>
                    </a14:imgLayer>
                  </a14:imgProps>
                </a:ext>
              </a:extLst>
            </a:blip>
            <a:srcRect/>
            <a:stretch/>
          </p:blipFill>
          <p:spPr>
            <a:xfrm>
              <a:off x="5608778" y="2239282"/>
              <a:ext cx="356842" cy="415290"/>
            </a:xfrm>
            <a:prstGeom prst="rect">
              <a:avLst/>
            </a:prstGeom>
            <a:noFill/>
            <a:ln>
              <a:noFill/>
            </a:ln>
          </p:spPr>
        </p:pic>
        <p:pic>
          <p:nvPicPr>
            <p:cNvPr id="53" name="Google Shape;313;p29">
              <a:extLst>
                <a:ext uri="{FF2B5EF4-FFF2-40B4-BE49-F238E27FC236}">
                  <a16:creationId xmlns:a16="http://schemas.microsoft.com/office/drawing/2014/main" id="{5016576A-94F7-02AA-6E58-567819B278EC}"/>
                </a:ext>
              </a:extLst>
            </p:cNvPr>
            <p:cNvPicPr preferRelativeResize="0"/>
            <p:nvPr/>
          </p:nvPicPr>
          <p:blipFill rotWithShape="1">
            <a:blip r:embed="rId9">
              <a:alphaModFix/>
              <a:duotone>
                <a:schemeClr val="accent4">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brightnessContrast bright="-40000" contrast="-40000"/>
                      </a14:imgEffect>
                    </a14:imgLayer>
                  </a14:imgProps>
                </a:ext>
              </a:extLst>
            </a:blip>
            <a:srcRect/>
            <a:stretch/>
          </p:blipFill>
          <p:spPr>
            <a:xfrm>
              <a:off x="6050739" y="2067287"/>
              <a:ext cx="356843" cy="415290"/>
            </a:xfrm>
            <a:prstGeom prst="rect">
              <a:avLst/>
            </a:prstGeom>
            <a:noFill/>
            <a:ln>
              <a:noFill/>
            </a:ln>
          </p:spPr>
        </p:pic>
        <p:pic>
          <p:nvPicPr>
            <p:cNvPr id="54" name="Google Shape;314;p29">
              <a:extLst>
                <a:ext uri="{FF2B5EF4-FFF2-40B4-BE49-F238E27FC236}">
                  <a16:creationId xmlns:a16="http://schemas.microsoft.com/office/drawing/2014/main" id="{638BA3E0-3385-AEF0-F6FA-8E4FCBFB9590}"/>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grpSp>
        <p:nvGrpSpPr>
          <p:cNvPr id="76" name="Google Shape;302;p29">
            <a:extLst>
              <a:ext uri="{FF2B5EF4-FFF2-40B4-BE49-F238E27FC236}">
                <a16:creationId xmlns:a16="http://schemas.microsoft.com/office/drawing/2014/main" id="{91128E02-83A4-90B4-2664-DFAC74EA2AB6}"/>
              </a:ext>
            </a:extLst>
          </p:cNvPr>
          <p:cNvGrpSpPr/>
          <p:nvPr/>
        </p:nvGrpSpPr>
        <p:grpSpPr>
          <a:xfrm>
            <a:off x="681068" y="3515734"/>
            <a:ext cx="914400" cy="914400"/>
            <a:chOff x="5428466" y="2033034"/>
            <a:chExt cx="1505400" cy="1508700"/>
          </a:xfrm>
        </p:grpSpPr>
        <p:sp>
          <p:nvSpPr>
            <p:cNvPr id="77" name="Google Shape;307;p29">
              <a:extLst>
                <a:ext uri="{FF2B5EF4-FFF2-40B4-BE49-F238E27FC236}">
                  <a16:creationId xmlns:a16="http://schemas.microsoft.com/office/drawing/2014/main" id="{0F873860-5C1F-A946-96B7-917B70118701}"/>
                </a:ext>
              </a:extLst>
            </p:cNvPr>
            <p:cNvSpPr/>
            <p:nvPr/>
          </p:nvSpPr>
          <p:spPr>
            <a:xfrm>
              <a:off x="5428466" y="2033034"/>
              <a:ext cx="1505400" cy="1508700"/>
            </a:xfrm>
            <a:prstGeom prst="ellipse">
              <a:avLst/>
            </a:prstGeom>
            <a:solidFill>
              <a:srgbClr val="F4F4F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78" name="Google Shape;308;p29">
              <a:extLst>
                <a:ext uri="{FF2B5EF4-FFF2-40B4-BE49-F238E27FC236}">
                  <a16:creationId xmlns:a16="http://schemas.microsoft.com/office/drawing/2014/main" id="{A6A9935F-042A-6A5F-E9BC-2ED87D660712}"/>
                </a:ext>
              </a:extLst>
            </p:cNvPr>
            <p:cNvPicPr preferRelativeResize="0"/>
            <p:nvPr/>
          </p:nvPicPr>
          <p:blipFill rotWithShape="1">
            <a:blip r:embed="rId12">
              <a:alphaModFix/>
              <a:duotone>
                <a:schemeClr val="accent6">
                  <a:shade val="45000"/>
                  <a:satMod val="135000"/>
                </a:schemeClr>
                <a:prstClr val="white"/>
              </a:duotone>
              <a:extLst>
                <a:ext uri="{BEBA8EAE-BF5A-486C-A8C5-ECC9F3942E4B}">
                  <a14:imgProps xmlns:a14="http://schemas.microsoft.com/office/drawing/2010/main">
                    <a14:imgLayer r:embed="rId10">
                      <a14:imgEffect>
                        <a14:colorTemperature colorTemp="4700"/>
                      </a14:imgEffect>
                      <a14:imgEffect>
                        <a14:saturation sat="0"/>
                      </a14:imgEffect>
                    </a14:imgLayer>
                  </a14:imgProps>
                </a:ext>
              </a:extLst>
            </a:blip>
            <a:srcRect/>
            <a:stretch/>
          </p:blipFill>
          <p:spPr>
            <a:xfrm>
              <a:off x="5632003" y="2729686"/>
              <a:ext cx="356842" cy="415290"/>
            </a:xfrm>
            <a:prstGeom prst="rect">
              <a:avLst/>
            </a:prstGeom>
            <a:noFill/>
            <a:ln>
              <a:noFill/>
            </a:ln>
          </p:spPr>
        </p:pic>
        <p:pic>
          <p:nvPicPr>
            <p:cNvPr id="79" name="Google Shape;309;p29">
              <a:extLst>
                <a:ext uri="{FF2B5EF4-FFF2-40B4-BE49-F238E27FC236}">
                  <a16:creationId xmlns:a16="http://schemas.microsoft.com/office/drawing/2014/main" id="{ED0311B7-7602-7DD2-535C-AEB5D8793335}"/>
                </a:ext>
              </a:extLst>
            </p:cNvPr>
            <p:cNvPicPr preferRelativeResize="0"/>
            <p:nvPr/>
          </p:nvPicPr>
          <p:blipFill rotWithShape="1">
            <a:blip r:embed="rId13">
              <a:alphaModFix/>
            </a:blip>
            <a:srcRect/>
            <a:stretch/>
          </p:blipFill>
          <p:spPr>
            <a:xfrm>
              <a:off x="5996311" y="3044825"/>
              <a:ext cx="356842" cy="415290"/>
            </a:xfrm>
            <a:prstGeom prst="rect">
              <a:avLst/>
            </a:prstGeom>
            <a:noFill/>
            <a:ln>
              <a:noFill/>
            </a:ln>
          </p:spPr>
        </p:pic>
        <p:pic>
          <p:nvPicPr>
            <p:cNvPr id="82" name="Google Shape;310;p29">
              <a:extLst>
                <a:ext uri="{FF2B5EF4-FFF2-40B4-BE49-F238E27FC236}">
                  <a16:creationId xmlns:a16="http://schemas.microsoft.com/office/drawing/2014/main" id="{5703E15E-616F-4109-683C-A2CEB95FD7D9}"/>
                </a:ext>
              </a:extLst>
            </p:cNvPr>
            <p:cNvPicPr preferRelativeResize="0"/>
            <p:nvPr/>
          </p:nvPicPr>
          <p:blipFill rotWithShape="1">
            <a:blip r:embed="rId14">
              <a:alphaModFix/>
              <a:duotone>
                <a:prstClr val="black"/>
                <a:schemeClr val="accent6">
                  <a:tint val="45000"/>
                  <a:satMod val="400000"/>
                </a:schemeClr>
              </a:duotone>
              <a:extLst>
                <a:ext uri="{BEBA8EAE-BF5A-486C-A8C5-ECC9F3942E4B}">
                  <a14:imgProps xmlns:a14="http://schemas.microsoft.com/office/drawing/2010/main">
                    <a14:imgLayer r:embed="rId6">
                      <a14:imgEffect>
                        <a14:saturation sat="0"/>
                      </a14:imgEffect>
                    </a14:imgLayer>
                  </a14:imgProps>
                </a:ext>
              </a:extLst>
            </a:blip>
            <a:srcRect/>
            <a:stretch/>
          </p:blipFill>
          <p:spPr>
            <a:xfrm>
              <a:off x="6396906" y="2267585"/>
              <a:ext cx="356842" cy="415290"/>
            </a:xfrm>
            <a:prstGeom prst="rect">
              <a:avLst/>
            </a:prstGeom>
            <a:noFill/>
            <a:ln>
              <a:noFill/>
            </a:ln>
          </p:spPr>
        </p:pic>
        <p:pic>
          <p:nvPicPr>
            <p:cNvPr id="93" name="Google Shape;312;p29">
              <a:extLst>
                <a:ext uri="{FF2B5EF4-FFF2-40B4-BE49-F238E27FC236}">
                  <a16:creationId xmlns:a16="http://schemas.microsoft.com/office/drawing/2014/main" id="{60B6DFB9-3E4C-AED5-1629-C5EEFE38A6B4}"/>
                </a:ext>
              </a:extLst>
            </p:cNvPr>
            <p:cNvPicPr preferRelativeResize="0"/>
            <p:nvPr/>
          </p:nvPicPr>
          <p:blipFill rotWithShape="1">
            <a:blip r:embed="rId15">
              <a:alphaModFix/>
              <a:duotone>
                <a:schemeClr val="accent6">
                  <a:shade val="45000"/>
                  <a:satMod val="135000"/>
                </a:schemeClr>
                <a:prstClr val="white"/>
              </a:duotone>
              <a:extLst>
                <a:ext uri="{BEBA8EAE-BF5A-486C-A8C5-ECC9F3942E4B}">
                  <a14:imgProps xmlns:a14="http://schemas.microsoft.com/office/drawing/2010/main">
                    <a14:imgLayer r:embed="rId8">
                      <a14:imgEffect>
                        <a14:colorTemperature colorTemp="4700"/>
                      </a14:imgEffect>
                      <a14:imgEffect>
                        <a14:saturation sat="0"/>
                      </a14:imgEffect>
                    </a14:imgLayer>
                  </a14:imgProps>
                </a:ext>
              </a:extLst>
            </a:blip>
            <a:srcRect/>
            <a:stretch/>
          </p:blipFill>
          <p:spPr>
            <a:xfrm>
              <a:off x="5608778" y="2239282"/>
              <a:ext cx="356842" cy="415290"/>
            </a:xfrm>
            <a:prstGeom prst="rect">
              <a:avLst/>
            </a:prstGeom>
            <a:noFill/>
            <a:ln>
              <a:noFill/>
            </a:ln>
          </p:spPr>
        </p:pic>
        <p:pic>
          <p:nvPicPr>
            <p:cNvPr id="94" name="Google Shape;313;p29">
              <a:extLst>
                <a:ext uri="{FF2B5EF4-FFF2-40B4-BE49-F238E27FC236}">
                  <a16:creationId xmlns:a16="http://schemas.microsoft.com/office/drawing/2014/main" id="{675CA1D9-C26C-CDA4-4F00-9D17E15517FF}"/>
                </a:ext>
              </a:extLst>
            </p:cNvPr>
            <p:cNvPicPr preferRelativeResize="0"/>
            <p:nvPr/>
          </p:nvPicPr>
          <p:blipFill rotWithShape="1">
            <a:blip r:embed="rId16">
              <a:alphaModFix/>
              <a:duotone>
                <a:schemeClr val="accent6">
                  <a:shade val="45000"/>
                  <a:satMod val="135000"/>
                </a:schemeClr>
                <a:prstClr val="white"/>
              </a:duotone>
              <a:extLst>
                <a:ext uri="{BEBA8EAE-BF5A-486C-A8C5-ECC9F3942E4B}">
                  <a14:imgProps xmlns:a14="http://schemas.microsoft.com/office/drawing/2010/main">
                    <a14:imgLayer r:embed="rId10">
                      <a14:imgEffect>
                        <a14:sharpenSoften amount="-50000"/>
                      </a14:imgEffect>
                      <a14:imgEffect>
                        <a14:colorTemperature colorTemp="4700"/>
                      </a14:imgEffect>
                      <a14:imgEffect>
                        <a14:saturation sat="0"/>
                      </a14:imgEffect>
                    </a14:imgLayer>
                  </a14:imgProps>
                </a:ext>
              </a:extLst>
            </a:blip>
            <a:srcRect/>
            <a:stretch/>
          </p:blipFill>
          <p:spPr>
            <a:xfrm>
              <a:off x="6050739" y="2067287"/>
              <a:ext cx="356843" cy="415290"/>
            </a:xfrm>
            <a:prstGeom prst="rect">
              <a:avLst/>
            </a:prstGeom>
            <a:noFill/>
            <a:ln>
              <a:noFill/>
            </a:ln>
          </p:spPr>
        </p:pic>
        <p:pic>
          <p:nvPicPr>
            <p:cNvPr id="95" name="Google Shape;314;p29">
              <a:extLst>
                <a:ext uri="{FF2B5EF4-FFF2-40B4-BE49-F238E27FC236}">
                  <a16:creationId xmlns:a16="http://schemas.microsoft.com/office/drawing/2014/main" id="{C75871F8-AFD0-5FAB-7BEF-1DA8DB7CB7ED}"/>
                </a:ext>
              </a:extLst>
            </p:cNvPr>
            <p:cNvPicPr preferRelativeResize="0"/>
            <p:nvPr/>
          </p:nvPicPr>
          <p:blipFill rotWithShape="1">
            <a:blip r:embed="rId11">
              <a:alphaModFix/>
            </a:blip>
            <a:srcRect/>
            <a:stretch/>
          </p:blipFill>
          <p:spPr>
            <a:xfrm>
              <a:off x="6407790" y="2794454"/>
              <a:ext cx="356842" cy="415290"/>
            </a:xfrm>
            <a:prstGeom prst="rect">
              <a:avLst/>
            </a:prstGeom>
            <a:noFill/>
            <a:ln>
              <a:noFill/>
            </a:ln>
          </p:spPr>
        </p:pic>
      </p:grpSp>
      <p:sp>
        <p:nvSpPr>
          <p:cNvPr id="6" name="5-Point Star 5">
            <a:extLst>
              <a:ext uri="{FF2B5EF4-FFF2-40B4-BE49-F238E27FC236}">
                <a16:creationId xmlns:a16="http://schemas.microsoft.com/office/drawing/2014/main" id="{F1AE89D8-B03E-1028-956D-E85006228717}"/>
              </a:ext>
            </a:extLst>
          </p:cNvPr>
          <p:cNvSpPr/>
          <p:nvPr/>
        </p:nvSpPr>
        <p:spPr>
          <a:xfrm>
            <a:off x="2442116" y="2261242"/>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8" name="5-Point Star 97">
            <a:extLst>
              <a:ext uri="{FF2B5EF4-FFF2-40B4-BE49-F238E27FC236}">
                <a16:creationId xmlns:a16="http://schemas.microsoft.com/office/drawing/2014/main" id="{45BAF8CE-A333-729B-84A7-5E01F06B4485}"/>
              </a:ext>
            </a:extLst>
          </p:cNvPr>
          <p:cNvSpPr/>
          <p:nvPr/>
        </p:nvSpPr>
        <p:spPr>
          <a:xfrm>
            <a:off x="2769841" y="2262316"/>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9" name="5-Point Star 98">
            <a:extLst>
              <a:ext uri="{FF2B5EF4-FFF2-40B4-BE49-F238E27FC236}">
                <a16:creationId xmlns:a16="http://schemas.microsoft.com/office/drawing/2014/main" id="{D8AB42D3-6F01-D681-63E7-68A89483C153}"/>
              </a:ext>
            </a:extLst>
          </p:cNvPr>
          <p:cNvSpPr/>
          <p:nvPr/>
        </p:nvSpPr>
        <p:spPr>
          <a:xfrm>
            <a:off x="3111247" y="22644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1" name="5-Point Star 100">
            <a:extLst>
              <a:ext uri="{FF2B5EF4-FFF2-40B4-BE49-F238E27FC236}">
                <a16:creationId xmlns:a16="http://schemas.microsoft.com/office/drawing/2014/main" id="{B88AEF3C-C6E1-B5C9-DF96-268DE531FE43}"/>
              </a:ext>
            </a:extLst>
          </p:cNvPr>
          <p:cNvSpPr/>
          <p:nvPr/>
        </p:nvSpPr>
        <p:spPr>
          <a:xfrm>
            <a:off x="2442116" y="2600868"/>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2" name="5-Point Star 101">
            <a:extLst>
              <a:ext uri="{FF2B5EF4-FFF2-40B4-BE49-F238E27FC236}">
                <a16:creationId xmlns:a16="http://schemas.microsoft.com/office/drawing/2014/main" id="{91AB6B1E-B989-7526-8FD9-F1F170BB4875}"/>
              </a:ext>
            </a:extLst>
          </p:cNvPr>
          <p:cNvSpPr/>
          <p:nvPr/>
        </p:nvSpPr>
        <p:spPr>
          <a:xfrm>
            <a:off x="2345022" y="3723625"/>
            <a:ext cx="309555" cy="250701"/>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2" name="Google Shape;305;p29">
            <a:extLst>
              <a:ext uri="{FF2B5EF4-FFF2-40B4-BE49-F238E27FC236}">
                <a16:creationId xmlns:a16="http://schemas.microsoft.com/office/drawing/2014/main" id="{5C6E2709-6D9E-F626-E41B-35553E53B080}"/>
              </a:ext>
            </a:extLst>
          </p:cNvPr>
          <p:cNvSpPr txBox="1"/>
          <p:nvPr/>
        </p:nvSpPr>
        <p:spPr>
          <a:xfrm>
            <a:off x="3733870" y="1501871"/>
            <a:ext cx="2819528"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 w</a:t>
            </a:r>
            <a:r>
              <a:rPr lang="en-US" sz="2000" b="1" i="0" u="none" strike="noStrike" cap="none" dirty="0">
                <a:solidFill>
                  <a:schemeClr val="dk1"/>
                </a:solidFill>
                <a:latin typeface="Candara" panose="020E0502030303020204" pitchFamily="34" charset="0"/>
                <a:ea typeface="Century Gothic"/>
                <a:cs typeface="Century Gothic"/>
                <a:sym typeface="Century Gothic"/>
              </a:rPr>
              <a:t>ithout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117" name="5-Point Star 116">
            <a:extLst>
              <a:ext uri="{FF2B5EF4-FFF2-40B4-BE49-F238E27FC236}">
                <a16:creationId xmlns:a16="http://schemas.microsoft.com/office/drawing/2014/main" id="{5038490C-A078-8603-858E-CE01A529B739}"/>
              </a:ext>
            </a:extLst>
          </p:cNvPr>
          <p:cNvSpPr/>
          <p:nvPr/>
        </p:nvSpPr>
        <p:spPr>
          <a:xfrm>
            <a:off x="4414083" y="2209283"/>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8" name="5-Point Star 117">
            <a:extLst>
              <a:ext uri="{FF2B5EF4-FFF2-40B4-BE49-F238E27FC236}">
                <a16:creationId xmlns:a16="http://schemas.microsoft.com/office/drawing/2014/main" id="{6639302B-ADCA-E1FD-20F9-C7E6BBF7D716}"/>
              </a:ext>
            </a:extLst>
          </p:cNvPr>
          <p:cNvSpPr/>
          <p:nvPr/>
        </p:nvSpPr>
        <p:spPr>
          <a:xfrm>
            <a:off x="4741808" y="2210357"/>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9" name="5-Point Star 118">
            <a:extLst>
              <a:ext uri="{FF2B5EF4-FFF2-40B4-BE49-F238E27FC236}">
                <a16:creationId xmlns:a16="http://schemas.microsoft.com/office/drawing/2014/main" id="{E24B48E7-5138-6F10-D26F-2F23EBE316F4}"/>
              </a:ext>
            </a:extLst>
          </p:cNvPr>
          <p:cNvSpPr/>
          <p:nvPr/>
        </p:nvSpPr>
        <p:spPr>
          <a:xfrm>
            <a:off x="5083214" y="2212466"/>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0" name="5-Point Star 119">
            <a:extLst>
              <a:ext uri="{FF2B5EF4-FFF2-40B4-BE49-F238E27FC236}">
                <a16:creationId xmlns:a16="http://schemas.microsoft.com/office/drawing/2014/main" id="{CCF504EE-1F39-08B7-775F-587E3A1E0F54}"/>
              </a:ext>
            </a:extLst>
          </p:cNvPr>
          <p:cNvSpPr/>
          <p:nvPr/>
        </p:nvSpPr>
        <p:spPr>
          <a:xfrm>
            <a:off x="4414083" y="2548909"/>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1" name="5-Point Star 120">
            <a:extLst>
              <a:ext uri="{FF2B5EF4-FFF2-40B4-BE49-F238E27FC236}">
                <a16:creationId xmlns:a16="http://schemas.microsoft.com/office/drawing/2014/main" id="{4C8CC438-934C-305C-AF20-9D999F64E6A1}"/>
              </a:ext>
            </a:extLst>
          </p:cNvPr>
          <p:cNvSpPr/>
          <p:nvPr/>
        </p:nvSpPr>
        <p:spPr>
          <a:xfrm>
            <a:off x="4247341" y="3686566"/>
            <a:ext cx="296887" cy="287760"/>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2" name="5-Point Star 121">
            <a:extLst>
              <a:ext uri="{FF2B5EF4-FFF2-40B4-BE49-F238E27FC236}">
                <a16:creationId xmlns:a16="http://schemas.microsoft.com/office/drawing/2014/main" id="{37AF7782-F59F-0C7E-9AF8-FDC903884CC2}"/>
              </a:ext>
            </a:extLst>
          </p:cNvPr>
          <p:cNvSpPr/>
          <p:nvPr/>
        </p:nvSpPr>
        <p:spPr>
          <a:xfrm>
            <a:off x="2746272" y="3698087"/>
            <a:ext cx="296887" cy="287760"/>
          </a:xfrm>
          <a:prstGeom prst="star5">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126" name="5-Point Star 125">
            <a:extLst>
              <a:ext uri="{FF2B5EF4-FFF2-40B4-BE49-F238E27FC236}">
                <a16:creationId xmlns:a16="http://schemas.microsoft.com/office/drawing/2014/main" id="{3A9B6843-2DE3-F1CB-0F09-CAC5E94FA366}"/>
              </a:ext>
            </a:extLst>
          </p:cNvPr>
          <p:cNvSpPr/>
          <p:nvPr/>
        </p:nvSpPr>
        <p:spPr>
          <a:xfrm>
            <a:off x="2813521" y="2570399"/>
            <a:ext cx="296887" cy="287760"/>
          </a:xfrm>
          <a:prstGeom prst="star5">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62" name="5-Point Star 61">
            <a:extLst>
              <a:ext uri="{FF2B5EF4-FFF2-40B4-BE49-F238E27FC236}">
                <a16:creationId xmlns:a16="http://schemas.microsoft.com/office/drawing/2014/main" id="{09C9EC4A-1E3E-45A2-DBAA-85B21E3122AD}"/>
              </a:ext>
            </a:extLst>
          </p:cNvPr>
          <p:cNvSpPr/>
          <p:nvPr/>
        </p:nvSpPr>
        <p:spPr>
          <a:xfrm>
            <a:off x="3140448" y="3698087"/>
            <a:ext cx="296887" cy="287760"/>
          </a:xfrm>
          <a:prstGeom prst="star5">
            <a:avLst>
              <a:gd name="adj" fmla="val 16361"/>
              <a:gd name="hf" fmla="val 105146"/>
              <a:gd name="vf" fmla="val 110557"/>
            </a:avLst>
          </a:prstGeom>
          <a:solidFill>
            <a:schemeClr val="accent1"/>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highlight>
                <a:srgbClr val="FFFF00"/>
              </a:highlight>
            </a:endParaRPr>
          </a:p>
        </p:txBody>
      </p:sp>
      <p:sp>
        <p:nvSpPr>
          <p:cNvPr id="4" name="Google Shape;305;p29">
            <a:extLst>
              <a:ext uri="{FF2B5EF4-FFF2-40B4-BE49-F238E27FC236}">
                <a16:creationId xmlns:a16="http://schemas.microsoft.com/office/drawing/2014/main" id="{2BB8FB8B-76BB-166D-C6FB-4A5E7FDC2D32}"/>
              </a:ext>
            </a:extLst>
          </p:cNvPr>
          <p:cNvSpPr txBox="1"/>
          <p:nvPr/>
        </p:nvSpPr>
        <p:spPr>
          <a:xfrm>
            <a:off x="168878" y="1534578"/>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A</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7" name="Google Shape;305;p29">
            <a:extLst>
              <a:ext uri="{FF2B5EF4-FFF2-40B4-BE49-F238E27FC236}">
                <a16:creationId xmlns:a16="http://schemas.microsoft.com/office/drawing/2014/main" id="{25EAF347-3325-A1B6-7245-42B80C324A0F}"/>
              </a:ext>
            </a:extLst>
          </p:cNvPr>
          <p:cNvSpPr txBox="1"/>
          <p:nvPr/>
        </p:nvSpPr>
        <p:spPr>
          <a:xfrm>
            <a:off x="132145" y="3057085"/>
            <a:ext cx="2046745" cy="400069"/>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Training B</a:t>
            </a:r>
            <a:endParaRPr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8" name="Google Shape;305;p29">
            <a:extLst>
              <a:ext uri="{FF2B5EF4-FFF2-40B4-BE49-F238E27FC236}">
                <a16:creationId xmlns:a16="http://schemas.microsoft.com/office/drawing/2014/main" id="{95FF23BA-AA6D-E473-0D9B-02CDB79D4831}"/>
              </a:ext>
            </a:extLst>
          </p:cNvPr>
          <p:cNvSpPr txBox="1"/>
          <p:nvPr/>
        </p:nvSpPr>
        <p:spPr>
          <a:xfrm>
            <a:off x="1876007" y="1501871"/>
            <a:ext cx="2115547" cy="707846"/>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Employment </a:t>
            </a:r>
          </a:p>
          <a:p>
            <a:pPr marL="0" lvl="0" indent="0" algn="ctr" rtl="0">
              <a:spcBef>
                <a:spcPts val="0"/>
              </a:spcBef>
              <a:spcAft>
                <a:spcPts val="0"/>
              </a:spcAft>
              <a:buClr>
                <a:schemeClr val="dk1"/>
              </a:buClr>
              <a:buSzPts val="1400"/>
              <a:buFont typeface="Arial"/>
              <a:buNone/>
            </a:pPr>
            <a:r>
              <a:rPr lang="en-US" sz="2000" b="1" dirty="0">
                <a:solidFill>
                  <a:schemeClr val="dk1"/>
                </a:solidFill>
                <a:latin typeface="Candara" panose="020E0502030303020204" pitchFamily="34" charset="0"/>
                <a:ea typeface="Century Gothic"/>
                <a:cs typeface="Century Gothic"/>
                <a:sym typeface="Century Gothic"/>
              </a:rPr>
              <a:t>with intervention</a:t>
            </a:r>
            <a:endParaRPr lang="en-US" sz="1600" b="1" i="0" u="none" strike="noStrike" cap="none" dirty="0">
              <a:solidFill>
                <a:srgbClr val="000000"/>
              </a:solidFill>
              <a:latin typeface="Candara" panose="020E0502030303020204" pitchFamily="34" charset="0"/>
              <a:ea typeface="Century Gothic"/>
              <a:cs typeface="Century Gothic"/>
              <a:sym typeface="Century Gothic"/>
            </a:endParaRPr>
          </a:p>
        </p:txBody>
      </p:sp>
      <p:sp>
        <p:nvSpPr>
          <p:cNvPr id="5" name="Rounded Rectangle 58">
            <a:extLst>
              <a:ext uri="{FF2B5EF4-FFF2-40B4-BE49-F238E27FC236}">
                <a16:creationId xmlns:a16="http://schemas.microsoft.com/office/drawing/2014/main" id="{A295D1AC-4B26-3926-A952-742EBDDE4DAF}"/>
              </a:ext>
            </a:extLst>
          </p:cNvPr>
          <p:cNvSpPr/>
          <p:nvPr/>
        </p:nvSpPr>
        <p:spPr>
          <a:xfrm>
            <a:off x="415097" y="3049239"/>
            <a:ext cx="5134409" cy="1511176"/>
          </a:xfrm>
          <a:prstGeom prst="round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3B866B2-7C63-9563-D253-9099C1F80E9E}"/>
              </a:ext>
            </a:extLst>
          </p:cNvPr>
          <p:cNvSpPr txBox="1"/>
          <p:nvPr/>
        </p:nvSpPr>
        <p:spPr>
          <a:xfrm flipH="1">
            <a:off x="6584236" y="1671128"/>
            <a:ext cx="5438886" cy="4062651"/>
          </a:xfrm>
          <a:prstGeom prst="rect">
            <a:avLst/>
          </a:prstGeom>
          <a:noFill/>
        </p:spPr>
        <p:txBody>
          <a:bodyPr wrap="square" rtlCol="0">
            <a:spAutoFit/>
          </a:bodyPr>
          <a:lstStyle/>
          <a:p>
            <a:r>
              <a:rPr lang="en-US" sz="2000" dirty="0"/>
              <a:t>Participants of Training A and B may be different along many dimensions….</a:t>
            </a:r>
          </a:p>
          <a:p>
            <a:endParaRPr lang="en-US" sz="2000" dirty="0"/>
          </a:p>
          <a:p>
            <a:r>
              <a:rPr lang="en-US" sz="2000" dirty="0"/>
              <a:t>Their place of residence, age, origin, education, motivation…</a:t>
            </a:r>
          </a:p>
          <a:p>
            <a:endParaRPr lang="en-US" sz="2000" dirty="0"/>
          </a:p>
          <a:p>
            <a:r>
              <a:rPr lang="en-US" sz="2000" dirty="0"/>
              <a:t>As well as the type of support they receive on the side.</a:t>
            </a:r>
          </a:p>
          <a:p>
            <a:endParaRPr lang="en-US" sz="2000" dirty="0"/>
          </a:p>
          <a:p>
            <a:r>
              <a:rPr lang="en-US" sz="2000" dirty="0"/>
              <a:t>By simply comparing their integration outcomes (or their trajectories), we cannot determine which training is more impactful… </a:t>
            </a:r>
          </a:p>
          <a:p>
            <a:endParaRPr lang="en-US" dirty="0"/>
          </a:p>
        </p:txBody>
      </p:sp>
    </p:spTree>
    <p:extLst>
      <p:ext uri="{BB962C8B-B14F-4D97-AF65-F5344CB8AC3E}">
        <p14:creationId xmlns:p14="http://schemas.microsoft.com/office/powerpoint/2010/main" val="2144809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1000</TotalTime>
  <Words>2070</Words>
  <Application>Microsoft Office PowerPoint</Application>
  <PresentationFormat>Widescreen</PresentationFormat>
  <Paragraphs>317</Paragraphs>
  <Slides>23</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Aptos Display</vt:lpstr>
      <vt:lpstr>Arial</vt:lpstr>
      <vt:lpstr>Calibri</vt:lpstr>
      <vt:lpstr>Cambria</vt:lpstr>
      <vt:lpstr>Candara</vt:lpstr>
      <vt:lpstr>Wingdings</vt:lpstr>
      <vt:lpstr>Office Theme</vt:lpstr>
      <vt:lpstr>Improving refugee integration  in Luxembourg:   First evidence from a randomized controlled trial  Martín Fernández (LISER) April 28, 2026    </vt:lpstr>
      <vt:lpstr>The Challenge of Refugee Integration</vt:lpstr>
      <vt:lpstr>The Challenge of Refugee Integration</vt:lpstr>
      <vt:lpstr>The Challenge of Refugee Integration</vt:lpstr>
      <vt:lpstr>The Challenge of Refugee Integration</vt:lpstr>
      <vt:lpstr>The Challenge of Evaluation</vt:lpstr>
      <vt:lpstr>The Challenge of Evaluation</vt:lpstr>
      <vt:lpstr>The Challenge of Evaluation</vt:lpstr>
      <vt:lpstr>The Challenge of Evaluation</vt:lpstr>
      <vt:lpstr> Randomized controlled trials (RCT)</vt:lpstr>
      <vt:lpstr>IDEALUX</vt:lpstr>
      <vt:lpstr>IDEALUX</vt:lpstr>
      <vt:lpstr>IDEALUX</vt:lpstr>
      <vt:lpstr>IDEALUX</vt:lpstr>
      <vt:lpstr>Experimental Design</vt:lpstr>
      <vt:lpstr>Intervention: PARLE by EFID</vt:lpstr>
      <vt:lpstr>Data / Outcomes</vt:lpstr>
      <vt:lpstr>Our sample: ~1,000 refugees</vt:lpstr>
      <vt:lpstr>Lack of autonomy, health problems, isolation…  yet high aspirations for the future</vt:lpstr>
      <vt:lpstr>French use &amp; Work autonomy</vt:lpstr>
      <vt:lpstr>Aspirations &amp; social integration</vt:lpstr>
      <vt:lpstr>Three take-home messages</vt:lpstr>
      <vt:lpstr> </vt:lpstr>
    </vt:vector>
  </TitlesOfParts>
  <Company>Liser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 Fernandez Sanchez</dc:creator>
  <cp:lastModifiedBy>Martin Fernandez Sanchez</cp:lastModifiedBy>
  <cp:revision>67</cp:revision>
  <dcterms:created xsi:type="dcterms:W3CDTF">2026-04-21T10:52:50Z</dcterms:created>
  <dcterms:modified xsi:type="dcterms:W3CDTF">2026-04-28T14:36:08Z</dcterms:modified>
</cp:coreProperties>
</file>